
<file path=[Content_Types].xml><?xml version="1.0" encoding="utf-8"?>
<Types xmlns="http://schemas.openxmlformats.org/package/2006/content-types">
  <Default Extension="jfif" ContentType="image/jpe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EB9A9F-F8B9-4565-B77B-5FC49801E3AB}" type="datetimeFigureOut">
              <a:rPr lang="en-US" smtClean="0"/>
              <a:t>8/10/2022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162BEE-44EA-4ACE-80F1-C7ECB48965C0}" type="slidenum">
              <a:rPr lang="en-US" smtClean="0"/>
              <a:t>‹#›</a:t>
            </a:fld>
            <a:endParaRPr lang="en-US"/>
          </a:p>
        </p:txBody>
      </p:sp>
    </p:spTree>
    <p:extLst>
      <p:ext uri="{BB962C8B-B14F-4D97-AF65-F5344CB8AC3E}">
        <p14:creationId xmlns:p14="http://schemas.microsoft.com/office/powerpoint/2010/main" val="1044872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EB9A9F-F8B9-4565-B77B-5FC49801E3AB}" type="datetimeFigureOut">
              <a:rPr lang="en-US" smtClean="0"/>
              <a:t>8/10/2022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162BEE-44EA-4ACE-80F1-C7ECB48965C0}" type="slidenum">
              <a:rPr lang="en-US" smtClean="0"/>
              <a:t>‹#›</a:t>
            </a:fld>
            <a:endParaRPr lang="en-US"/>
          </a:p>
        </p:txBody>
      </p:sp>
    </p:spTree>
    <p:extLst>
      <p:ext uri="{BB962C8B-B14F-4D97-AF65-F5344CB8AC3E}">
        <p14:creationId xmlns:p14="http://schemas.microsoft.com/office/powerpoint/2010/main" val="2778709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EB9A9F-F8B9-4565-B77B-5FC49801E3AB}" type="datetimeFigureOut">
              <a:rPr lang="en-US" smtClean="0"/>
              <a:t>8/10/2022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162BEE-44EA-4ACE-80F1-C7ECB48965C0}" type="slidenum">
              <a:rPr lang="en-US" smtClean="0"/>
              <a:t>‹#›</a:t>
            </a:fld>
            <a:endParaRPr lang="en-US"/>
          </a:p>
        </p:txBody>
      </p:sp>
    </p:spTree>
    <p:extLst>
      <p:ext uri="{BB962C8B-B14F-4D97-AF65-F5344CB8AC3E}">
        <p14:creationId xmlns:p14="http://schemas.microsoft.com/office/powerpoint/2010/main" val="777455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EB9A9F-F8B9-4565-B77B-5FC49801E3AB}" type="datetimeFigureOut">
              <a:rPr lang="en-US" smtClean="0"/>
              <a:t>8/10/2022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162BEE-44EA-4ACE-80F1-C7ECB48965C0}" type="slidenum">
              <a:rPr lang="en-US" smtClean="0"/>
              <a:t>‹#›</a:t>
            </a:fld>
            <a:endParaRPr lang="en-US"/>
          </a:p>
        </p:txBody>
      </p:sp>
    </p:spTree>
    <p:extLst>
      <p:ext uri="{BB962C8B-B14F-4D97-AF65-F5344CB8AC3E}">
        <p14:creationId xmlns:p14="http://schemas.microsoft.com/office/powerpoint/2010/main" val="924684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EB9A9F-F8B9-4565-B77B-5FC49801E3AB}" type="datetimeFigureOut">
              <a:rPr lang="en-US" smtClean="0"/>
              <a:t>8/10/2022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162BEE-44EA-4ACE-80F1-C7ECB48965C0}" type="slidenum">
              <a:rPr lang="en-US" smtClean="0"/>
              <a:t>‹#›</a:t>
            </a:fld>
            <a:endParaRPr lang="en-US"/>
          </a:p>
        </p:txBody>
      </p:sp>
    </p:spTree>
    <p:extLst>
      <p:ext uri="{BB962C8B-B14F-4D97-AF65-F5344CB8AC3E}">
        <p14:creationId xmlns:p14="http://schemas.microsoft.com/office/powerpoint/2010/main" val="281506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9EB9A9F-F8B9-4565-B77B-5FC49801E3AB}" type="datetimeFigureOut">
              <a:rPr lang="en-US" smtClean="0"/>
              <a:t>8/10/2022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162BEE-44EA-4ACE-80F1-C7ECB48965C0}" type="slidenum">
              <a:rPr lang="en-US" smtClean="0"/>
              <a:t>‹#›</a:t>
            </a:fld>
            <a:endParaRPr lang="en-US"/>
          </a:p>
        </p:txBody>
      </p:sp>
    </p:spTree>
    <p:extLst>
      <p:ext uri="{BB962C8B-B14F-4D97-AF65-F5344CB8AC3E}">
        <p14:creationId xmlns:p14="http://schemas.microsoft.com/office/powerpoint/2010/main" val="3922036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9EB9A9F-F8B9-4565-B77B-5FC49801E3AB}" type="datetimeFigureOut">
              <a:rPr lang="en-US" smtClean="0"/>
              <a:t>8/10/2022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162BEE-44EA-4ACE-80F1-C7ECB48965C0}" type="slidenum">
              <a:rPr lang="en-US" smtClean="0"/>
              <a:t>‹#›</a:t>
            </a:fld>
            <a:endParaRPr lang="en-US"/>
          </a:p>
        </p:txBody>
      </p:sp>
    </p:spTree>
    <p:extLst>
      <p:ext uri="{BB962C8B-B14F-4D97-AF65-F5344CB8AC3E}">
        <p14:creationId xmlns:p14="http://schemas.microsoft.com/office/powerpoint/2010/main" val="2446058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9EB9A9F-F8B9-4565-B77B-5FC49801E3AB}" type="datetimeFigureOut">
              <a:rPr lang="en-US" smtClean="0"/>
              <a:t>8/10/2022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162BEE-44EA-4ACE-80F1-C7ECB48965C0}" type="slidenum">
              <a:rPr lang="en-US" smtClean="0"/>
              <a:t>‹#›</a:t>
            </a:fld>
            <a:endParaRPr lang="en-US"/>
          </a:p>
        </p:txBody>
      </p:sp>
    </p:spTree>
    <p:extLst>
      <p:ext uri="{BB962C8B-B14F-4D97-AF65-F5344CB8AC3E}">
        <p14:creationId xmlns:p14="http://schemas.microsoft.com/office/powerpoint/2010/main" val="999966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EB9A9F-F8B9-4565-B77B-5FC49801E3AB}" type="datetimeFigureOut">
              <a:rPr lang="en-US" smtClean="0"/>
              <a:t>8/10/2022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162BEE-44EA-4ACE-80F1-C7ECB48965C0}" type="slidenum">
              <a:rPr lang="en-US" smtClean="0"/>
              <a:t>‹#›</a:t>
            </a:fld>
            <a:endParaRPr lang="en-US"/>
          </a:p>
        </p:txBody>
      </p:sp>
    </p:spTree>
    <p:extLst>
      <p:ext uri="{BB962C8B-B14F-4D97-AF65-F5344CB8AC3E}">
        <p14:creationId xmlns:p14="http://schemas.microsoft.com/office/powerpoint/2010/main" val="2480473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EB9A9F-F8B9-4565-B77B-5FC49801E3AB}" type="datetimeFigureOut">
              <a:rPr lang="en-US" smtClean="0"/>
              <a:t>8/10/2022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162BEE-44EA-4ACE-80F1-C7ECB48965C0}" type="slidenum">
              <a:rPr lang="en-US" smtClean="0"/>
              <a:t>‹#›</a:t>
            </a:fld>
            <a:endParaRPr lang="en-US"/>
          </a:p>
        </p:txBody>
      </p:sp>
    </p:spTree>
    <p:extLst>
      <p:ext uri="{BB962C8B-B14F-4D97-AF65-F5344CB8AC3E}">
        <p14:creationId xmlns:p14="http://schemas.microsoft.com/office/powerpoint/2010/main" val="166043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EB9A9F-F8B9-4565-B77B-5FC49801E3AB}" type="datetimeFigureOut">
              <a:rPr lang="en-US" smtClean="0"/>
              <a:t>8/10/2022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162BEE-44EA-4ACE-80F1-C7ECB48965C0}" type="slidenum">
              <a:rPr lang="en-US" smtClean="0"/>
              <a:t>‹#›</a:t>
            </a:fld>
            <a:endParaRPr lang="en-US"/>
          </a:p>
        </p:txBody>
      </p:sp>
    </p:spTree>
    <p:extLst>
      <p:ext uri="{BB962C8B-B14F-4D97-AF65-F5344CB8AC3E}">
        <p14:creationId xmlns:p14="http://schemas.microsoft.com/office/powerpoint/2010/main" val="3888606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EB9A9F-F8B9-4565-B77B-5FC49801E3AB}" type="datetimeFigureOut">
              <a:rPr lang="en-US" smtClean="0"/>
              <a:t>8/10/2022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162BEE-44EA-4ACE-80F1-C7ECB48965C0}" type="slidenum">
              <a:rPr lang="en-US" smtClean="0"/>
              <a:t>‹#›</a:t>
            </a:fld>
            <a:endParaRPr lang="en-US"/>
          </a:p>
        </p:txBody>
      </p:sp>
    </p:spTree>
    <p:extLst>
      <p:ext uri="{BB962C8B-B14F-4D97-AF65-F5344CB8AC3E}">
        <p14:creationId xmlns:p14="http://schemas.microsoft.com/office/powerpoint/2010/main" val="16209671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f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CONSTITUTIONAL CARRY</a:t>
            </a:r>
            <a:br>
              <a:rPr lang="en-US" dirty="0" smtClean="0"/>
            </a:br>
            <a:r>
              <a:rPr lang="en-US" sz="4000" dirty="0" smtClean="0"/>
              <a:t>of HANDGUNS</a:t>
            </a:r>
            <a:endParaRPr lang="en-US" sz="40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55432" y="3421731"/>
            <a:ext cx="3777664" cy="2531227"/>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40089" y="238627"/>
            <a:ext cx="1905000" cy="1905000"/>
          </a:xfrm>
          <a:prstGeom prst="rect">
            <a:avLst/>
          </a:prstGeom>
        </p:spPr>
      </p:pic>
    </p:spTree>
    <p:extLst>
      <p:ext uri="{BB962C8B-B14F-4D97-AF65-F5344CB8AC3E}">
        <p14:creationId xmlns:p14="http://schemas.microsoft.com/office/powerpoint/2010/main" val="1858680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12" name="Title 1"/>
          <p:cNvSpPr>
            <a:spLocks noGrp="1"/>
          </p:cNvSpPr>
          <p:nvPr>
            <p:ph type="title"/>
          </p:nvPr>
        </p:nvSpPr>
        <p:spPr/>
        <p:txBody>
          <a:bodyPr>
            <a:normAutofit/>
          </a:bodyPr>
          <a:lstStyle/>
          <a:p>
            <a:pPr algn="ctr"/>
            <a:r>
              <a:rPr lang="en-US" sz="4800" dirty="0" smtClean="0"/>
              <a:t>Unlawful Carrying of a Handgun</a:t>
            </a:r>
            <a:endParaRPr lang="en-US" sz="4800" dirty="0"/>
          </a:p>
        </p:txBody>
      </p:sp>
      <p:pic>
        <p:nvPicPr>
          <p:cNvPr id="4" name="Content Placeholder 4"/>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10209143" y="586270"/>
            <a:ext cx="1257300" cy="1257300"/>
          </a:xfrm>
        </p:spPr>
      </p:pic>
      <p:sp>
        <p:nvSpPr>
          <p:cNvPr id="14" name="Content Placeholder 13"/>
          <p:cNvSpPr>
            <a:spLocks noGrp="1"/>
          </p:cNvSpPr>
          <p:nvPr>
            <p:ph idx="1"/>
          </p:nvPr>
        </p:nvSpPr>
        <p:spPr/>
        <p:txBody>
          <a:bodyPr>
            <a:normAutofit lnSpcReduction="10000"/>
          </a:bodyPr>
          <a:lstStyle/>
          <a:p>
            <a:r>
              <a:rPr lang="en-US" sz="4000" dirty="0" smtClean="0"/>
              <a:t>Less than Twenty-three (23) Years of Age AND HAS AN ADJUDICATION AS A DELINQUENT CHILD FOR AN ACT DESCRIBED BY IC 35-47-4-5 (POSSESSION BY SVF; UNLESS AUTHORIZED UNDER IC 35-47-10.</a:t>
            </a:r>
          </a:p>
          <a:p>
            <a:pPr marL="0" indent="0">
              <a:buNone/>
            </a:pPr>
            <a:endParaRPr lang="en-US" sz="4000" dirty="0"/>
          </a:p>
          <a:p>
            <a:r>
              <a:rPr lang="en-US" sz="4000" dirty="0" smtClean="0"/>
              <a:t>FUGITIVE FROM JUSTICE (May apply out-of-state wants/warrants but no Indiana wants/warrants).</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3861202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u="sng" dirty="0" smtClean="0"/>
              <a:t>A PERSON MAY NOT KNOWINGLY OR INTENTIONALLY CARRY A HANDGUN :</a:t>
            </a:r>
          </a:p>
          <a:p>
            <a:r>
              <a:rPr lang="en-US" dirty="0" smtClean="0"/>
              <a:t>A PERSON DISHONORABLY DISCHARGED FROM MILITARY SERVICE OR THE NATIONAL GUARD. </a:t>
            </a:r>
          </a:p>
          <a:p>
            <a:r>
              <a:rPr lang="en-US" dirty="0" smtClean="0"/>
              <a:t>ADJUDICATED DANGEROUS UNDER IC 35-47-14-6;</a:t>
            </a:r>
          </a:p>
          <a:p>
            <a:r>
              <a:rPr lang="en-US" dirty="0" smtClean="0"/>
              <a:t>ADJUDICTED A MENTAL DEFECTIVE;</a:t>
            </a:r>
          </a:p>
          <a:p>
            <a:r>
              <a:rPr lang="en-US" dirty="0" smtClean="0"/>
              <a:t>AN ALIEN (CERTAIN ALIENS NOT LAWFULLY IN THE UNITED STATES AS DEFINED);</a:t>
            </a:r>
          </a:p>
          <a:p>
            <a:r>
              <a:rPr lang="en-US" dirty="0" smtClean="0"/>
              <a:t>COMMITTED TO A MENTAL INSTITUTION;</a:t>
            </a:r>
          </a:p>
          <a:p>
            <a:r>
              <a:rPr lang="en-US" dirty="0" smtClean="0"/>
              <a:t>A PERSON WHO REMOUNCES THEIR UNITED STATES CITIZENSHIP IN THE MANNER DESCRIBED IN 8 USC 1481.</a:t>
            </a:r>
          </a:p>
          <a:p>
            <a:pPr marL="0" indent="0">
              <a:buNone/>
            </a:pPr>
            <a:endParaRPr lang="en-US" dirty="0"/>
          </a:p>
        </p:txBody>
      </p:sp>
      <p:sp>
        <p:nvSpPr>
          <p:cNvPr id="4" name="Title 1"/>
          <p:cNvSpPr>
            <a:spLocks noGrp="1"/>
          </p:cNvSpPr>
          <p:nvPr>
            <p:ph type="title"/>
          </p:nvPr>
        </p:nvSpPr>
        <p:spPr/>
        <p:txBody>
          <a:bodyPr>
            <a:normAutofit/>
          </a:bodyPr>
          <a:lstStyle/>
          <a:p>
            <a:pPr algn="ctr"/>
            <a:r>
              <a:rPr lang="en-US" sz="4800" dirty="0" smtClean="0"/>
              <a:t>Unlawful Carrying of a Handgun</a:t>
            </a:r>
            <a:endParaRPr lang="en-US" sz="4800" dirty="0"/>
          </a:p>
        </p:txBody>
      </p:sp>
      <p:pic>
        <p:nvPicPr>
          <p:cNvPr id="5"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9143" y="433388"/>
            <a:ext cx="1257300" cy="1257300"/>
          </a:xfrm>
          <a:prstGeom prst="rect">
            <a:avLst/>
          </a:prstGeom>
        </p:spPr>
      </p:pic>
    </p:spTree>
    <p:extLst>
      <p:ext uri="{BB962C8B-B14F-4D97-AF65-F5344CB8AC3E}">
        <p14:creationId xmlns:p14="http://schemas.microsoft.com/office/powerpoint/2010/main" val="42229630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6" name="Title 1"/>
          <p:cNvSpPr>
            <a:spLocks noGrp="1"/>
          </p:cNvSpPr>
          <p:nvPr>
            <p:ph type="ctrTitle"/>
          </p:nvPr>
        </p:nvSpPr>
        <p:spPr>
          <a:xfrm>
            <a:off x="957469" y="665335"/>
            <a:ext cx="9144000" cy="944218"/>
          </a:xfrm>
        </p:spPr>
        <p:txBody>
          <a:bodyPr>
            <a:normAutofit/>
          </a:bodyPr>
          <a:lstStyle/>
          <a:p>
            <a:pPr algn="ctr"/>
            <a:r>
              <a:rPr lang="en-US" sz="4800" dirty="0" smtClean="0"/>
              <a:t>Unlawful Carrying of a Handgun</a:t>
            </a:r>
            <a:endParaRPr lang="en-US" sz="4800" dirty="0"/>
          </a:p>
        </p:txBody>
      </p:sp>
      <p:sp>
        <p:nvSpPr>
          <p:cNvPr id="8" name="Subtitle 7"/>
          <p:cNvSpPr>
            <a:spLocks noGrp="1"/>
          </p:cNvSpPr>
          <p:nvPr>
            <p:ph type="subTitle" idx="1"/>
          </p:nvPr>
        </p:nvSpPr>
        <p:spPr>
          <a:xfrm>
            <a:off x="1524000" y="1808163"/>
            <a:ext cx="9144000" cy="4572759"/>
          </a:xfrm>
        </p:spPr>
        <p:txBody>
          <a:bodyPr>
            <a:normAutofit/>
          </a:bodyPr>
          <a:lstStyle/>
          <a:p>
            <a:r>
              <a:rPr lang="en-US" u="sng" dirty="0" smtClean="0"/>
              <a:t>PRACTICAL ENFORCEMENT</a:t>
            </a:r>
          </a:p>
          <a:p>
            <a:pPr marL="342900" indent="-342900" algn="l">
              <a:buFont typeface="Arial" panose="020B0604020202020204" pitchFamily="34" charset="0"/>
              <a:buChar char="•"/>
            </a:pPr>
            <a:r>
              <a:rPr lang="en-US" dirty="0" smtClean="0"/>
              <a:t>IF arresting for another criminal offense and the individual is armed with a handgun:</a:t>
            </a:r>
          </a:p>
          <a:p>
            <a:pPr marL="800100" lvl="1" indent="-342900" algn="l">
              <a:buFont typeface="Arial" panose="020B0604020202020204" pitchFamily="34" charset="0"/>
              <a:buChar char="•"/>
            </a:pPr>
            <a:r>
              <a:rPr lang="en-US" dirty="0" smtClean="0"/>
              <a:t>SEIZE handgun, and </a:t>
            </a:r>
          </a:p>
          <a:p>
            <a:pPr marL="800100" lvl="1" indent="-342900" algn="l">
              <a:buFont typeface="Arial" panose="020B0604020202020204" pitchFamily="34" charset="0"/>
              <a:buChar char="•"/>
            </a:pPr>
            <a:r>
              <a:rPr lang="en-US" dirty="0" smtClean="0"/>
              <a:t>Conduct the appropriate checks to determine if the individual is prohibited from possessing under IC 35-47-2-1.5.</a:t>
            </a:r>
          </a:p>
          <a:p>
            <a:pPr marL="342900" indent="-342900" algn="l">
              <a:buFont typeface="Arial" panose="020B0604020202020204" pitchFamily="34" charset="0"/>
              <a:buChar char="•"/>
            </a:pPr>
            <a:r>
              <a:rPr lang="en-US" dirty="0" smtClean="0"/>
              <a:t>IF new crime – Unlawful Carrying of a Handgun:</a:t>
            </a:r>
          </a:p>
          <a:p>
            <a:pPr marL="800100" lvl="1" indent="-342900" algn="l">
              <a:buFont typeface="Arial" panose="020B0604020202020204" pitchFamily="34" charset="0"/>
              <a:buChar char="•"/>
            </a:pPr>
            <a:r>
              <a:rPr lang="en-US" dirty="0" smtClean="0"/>
              <a:t>Conduct an IDACS check with a Criminal Justice Purpose</a:t>
            </a:r>
          </a:p>
          <a:p>
            <a:pPr marL="800100" lvl="1" indent="-342900" algn="l">
              <a:buFont typeface="Arial" panose="020B0604020202020204" pitchFamily="34" charset="0"/>
              <a:buChar char="•"/>
            </a:pPr>
            <a:r>
              <a:rPr lang="en-US" dirty="0" smtClean="0"/>
              <a:t>Conduct a Triple I check based on reasonable suspicion of criminal activity.</a:t>
            </a:r>
          </a:p>
          <a:p>
            <a:pPr marL="800100" lvl="1" indent="-342900" algn="l">
              <a:buFont typeface="Arial" panose="020B0604020202020204" pitchFamily="34" charset="0"/>
              <a:buChar char="•"/>
            </a:pPr>
            <a:r>
              <a:rPr lang="en-US" dirty="0" smtClean="0"/>
              <a:t>Conduct a </a:t>
            </a:r>
            <a:r>
              <a:rPr lang="en-US" dirty="0" err="1" smtClean="0"/>
              <a:t>Patdown</a:t>
            </a:r>
            <a:r>
              <a:rPr lang="en-US" dirty="0" smtClean="0"/>
              <a:t> for weapons when officer has a reasonable suspicion that criminal activity is afoot and reasonably believes the person is Armed and Dangerous. </a:t>
            </a:r>
          </a:p>
        </p:txBody>
      </p:sp>
      <p:pic>
        <p:nvPicPr>
          <p:cNvPr id="7" name="Content Placeholder 6"/>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9997281" y="466725"/>
            <a:ext cx="1341437" cy="1341438"/>
          </a:xfrm>
        </p:spPr>
      </p:pic>
    </p:spTree>
    <p:extLst>
      <p:ext uri="{BB962C8B-B14F-4D97-AF65-F5344CB8AC3E}">
        <p14:creationId xmlns:p14="http://schemas.microsoft.com/office/powerpoint/2010/main" val="13474382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1143000" y="484188"/>
            <a:ext cx="9144000" cy="897351"/>
          </a:xfrm>
        </p:spPr>
        <p:txBody>
          <a:bodyPr>
            <a:normAutofit/>
          </a:bodyPr>
          <a:lstStyle/>
          <a:p>
            <a:pPr algn="ctr"/>
            <a:r>
              <a:rPr lang="en-US" sz="4800" dirty="0" smtClean="0"/>
              <a:t>Unlawful Carrying of a Handgun</a:t>
            </a:r>
            <a:endParaRPr lang="en-US" sz="4800" dirty="0"/>
          </a:p>
        </p:txBody>
      </p:sp>
      <p:sp>
        <p:nvSpPr>
          <p:cNvPr id="6" name="Subtitle 5"/>
          <p:cNvSpPr>
            <a:spLocks noGrp="1"/>
          </p:cNvSpPr>
          <p:nvPr>
            <p:ph type="subTitle" idx="1"/>
          </p:nvPr>
        </p:nvSpPr>
        <p:spPr>
          <a:xfrm>
            <a:off x="1524000" y="2201173"/>
            <a:ext cx="9144000" cy="4130053"/>
          </a:xfrm>
        </p:spPr>
        <p:txBody>
          <a:bodyPr/>
          <a:lstStyle/>
          <a:p>
            <a:r>
              <a:rPr lang="en-US" u="sng" dirty="0" smtClean="0"/>
              <a:t>PRACTICAL ENFORCEMENT</a:t>
            </a:r>
          </a:p>
          <a:p>
            <a:pPr algn="l"/>
            <a:r>
              <a:rPr lang="en-US" u="sng" dirty="0" smtClean="0"/>
              <a:t>OFFICERS SHOULD NOT:</a:t>
            </a:r>
          </a:p>
          <a:p>
            <a:pPr marL="342900" indent="-342900" algn="l">
              <a:buFont typeface="Arial" panose="020B0604020202020204" pitchFamily="34" charset="0"/>
              <a:buChar char="•"/>
            </a:pPr>
            <a:r>
              <a:rPr lang="en-US" dirty="0" smtClean="0"/>
              <a:t>Rely solely on a person’s license status when showing suspended or revoked to determine whether the are in-fact a proper person under the Unlawful Carry law;</a:t>
            </a:r>
          </a:p>
          <a:p>
            <a:pPr marL="342900" indent="-342900" algn="l">
              <a:buFont typeface="Arial" panose="020B0604020202020204" pitchFamily="34" charset="0"/>
              <a:buChar char="•"/>
            </a:pPr>
            <a:r>
              <a:rPr lang="en-US" dirty="0" smtClean="0"/>
              <a:t>Conduct a Terry stop, Pat-down, or Arrest an individual solely because they are armed, without some further reasonable suspicion or PC;</a:t>
            </a:r>
          </a:p>
          <a:p>
            <a:pPr marL="342900" indent="-342900" algn="l">
              <a:buFont typeface="Arial" panose="020B0604020202020204" pitchFamily="34" charset="0"/>
              <a:buChar char="•"/>
            </a:pPr>
            <a:r>
              <a:rPr lang="en-US" dirty="0" smtClean="0"/>
              <a:t>Conduct a Criminal History check to determine if they are prohibited from possessing SOLELY because the person is Armed. </a:t>
            </a:r>
          </a:p>
          <a:p>
            <a:pPr marL="342900" indent="-342900" algn="l">
              <a:buFont typeface="Arial" panose="020B0604020202020204" pitchFamily="34" charset="0"/>
              <a:buChar char="•"/>
            </a:pPr>
            <a:endParaRPr lang="en-US" u="sng" dirty="0"/>
          </a:p>
        </p:txBody>
      </p:sp>
      <p:pic>
        <p:nvPicPr>
          <p:cNvPr id="5" name="Content Placeholder 4"/>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9715500" y="296173"/>
            <a:ext cx="1905000" cy="1905000"/>
          </a:xfrm>
        </p:spPr>
      </p:pic>
    </p:spTree>
    <p:extLst>
      <p:ext uri="{BB962C8B-B14F-4D97-AF65-F5344CB8AC3E}">
        <p14:creationId xmlns:p14="http://schemas.microsoft.com/office/powerpoint/2010/main" val="12333336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lgn="ctr">
              <a:buNone/>
            </a:pPr>
            <a:r>
              <a:rPr lang="en-US" u="sng" dirty="0" smtClean="0"/>
              <a:t>NOTEWORTHY THOUGHTS</a:t>
            </a:r>
          </a:p>
          <a:p>
            <a:pPr marL="0" indent="0">
              <a:buNone/>
            </a:pPr>
            <a:r>
              <a:rPr lang="en-US" dirty="0" smtClean="0"/>
              <a:t>Due to some differing sets of criteria for the issuance of a license to carry handgun and unlicensed carry of a handgun, IT MAY BE POSSIBLE TO BE PROHIBITED FROM UNLICENSED CARRY YET STILL HAVE A VALID HANDGUN PERMIT.</a:t>
            </a:r>
          </a:p>
          <a:p>
            <a:r>
              <a:rPr lang="en-US" dirty="0" smtClean="0"/>
              <a:t>A person who holds a valid license to carry a handgun under this chapter is licensed to carry a handgun in Indiana.</a:t>
            </a:r>
          </a:p>
          <a:p>
            <a:r>
              <a:rPr lang="en-US" dirty="0" smtClean="0"/>
              <a:t>Nothing in this Chapter may be construed to affect the status or validity of a five (5) year or lifetime license to carry a handgun issued by the Superintendent before July 1, 2022.  Any license described under this subsection shall remain valid for the duration of the license or the lifetime of the license, as applicable.  </a:t>
            </a:r>
            <a:endParaRPr lang="en-US" dirty="0"/>
          </a:p>
        </p:txBody>
      </p:sp>
      <p:sp>
        <p:nvSpPr>
          <p:cNvPr id="4" name="Title 1"/>
          <p:cNvSpPr>
            <a:spLocks noGrp="1"/>
          </p:cNvSpPr>
          <p:nvPr>
            <p:ph type="title"/>
          </p:nvPr>
        </p:nvSpPr>
        <p:spPr/>
        <p:txBody>
          <a:bodyPr>
            <a:normAutofit/>
          </a:bodyPr>
          <a:lstStyle/>
          <a:p>
            <a:pPr algn="ctr"/>
            <a:r>
              <a:rPr lang="en-US" sz="4800" dirty="0" smtClean="0"/>
              <a:t>Unlawful Carrying of a Handgun </a:t>
            </a:r>
            <a:endParaRPr lang="en-US" sz="48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11409" y="583234"/>
            <a:ext cx="1242391" cy="1242391"/>
          </a:xfrm>
          <a:prstGeom prst="rect">
            <a:avLst/>
          </a:prstGeom>
        </p:spPr>
      </p:pic>
    </p:spTree>
    <p:extLst>
      <p:ext uri="{BB962C8B-B14F-4D97-AF65-F5344CB8AC3E}">
        <p14:creationId xmlns:p14="http://schemas.microsoft.com/office/powerpoint/2010/main" val="25976910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US" u="sng" dirty="0" smtClean="0"/>
              <a:t>NOTEWORTHY THOUGHTS</a:t>
            </a:r>
          </a:p>
          <a:p>
            <a:pPr marL="0" indent="0">
              <a:buNone/>
            </a:pPr>
            <a:r>
              <a:rPr lang="en-US" dirty="0" smtClean="0"/>
              <a:t>Reciprocity License:</a:t>
            </a:r>
          </a:p>
          <a:p>
            <a:pPr marL="0" indent="0">
              <a:buNone/>
            </a:pPr>
            <a:endParaRPr lang="en-US" dirty="0" smtClean="0"/>
          </a:p>
          <a:p>
            <a:pPr marL="0" indent="0">
              <a:buNone/>
            </a:pPr>
            <a:r>
              <a:rPr lang="en-US" dirty="0" smtClean="0"/>
              <a:t>A resident of this state who wishes to carry a firearm in another state under a reciprocity agreement entered into by this state and another state may obtain a license to carry a handgun in Indiana.</a:t>
            </a:r>
          </a:p>
          <a:p>
            <a:pPr marL="0" indent="0">
              <a:buNone/>
            </a:pPr>
            <a:endParaRPr lang="en-US" dirty="0"/>
          </a:p>
        </p:txBody>
      </p:sp>
      <p:sp>
        <p:nvSpPr>
          <p:cNvPr id="4" name="Title 1"/>
          <p:cNvSpPr>
            <a:spLocks noGrp="1"/>
          </p:cNvSpPr>
          <p:nvPr>
            <p:ph type="title"/>
          </p:nvPr>
        </p:nvSpPr>
        <p:spPr/>
        <p:txBody>
          <a:bodyPr>
            <a:normAutofit/>
          </a:bodyPr>
          <a:lstStyle/>
          <a:p>
            <a:pPr algn="ctr"/>
            <a:r>
              <a:rPr lang="en-US" sz="4800" dirty="0" smtClean="0"/>
              <a:t>Unlawful Carrying of a Handgun</a:t>
            </a:r>
            <a:endParaRPr lang="en-US" sz="48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3249" y="598005"/>
            <a:ext cx="1409699" cy="1409699"/>
          </a:xfrm>
          <a:prstGeom prst="rect">
            <a:avLst/>
          </a:prstGeom>
        </p:spPr>
      </p:pic>
    </p:spTree>
    <p:extLst>
      <p:ext uri="{BB962C8B-B14F-4D97-AF65-F5344CB8AC3E}">
        <p14:creationId xmlns:p14="http://schemas.microsoft.com/office/powerpoint/2010/main" val="18223220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45618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Indiana House Bill 1296</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813235" y="365125"/>
            <a:ext cx="1586947" cy="1586947"/>
          </a:xfrm>
        </p:spPr>
      </p:pic>
      <p:sp>
        <p:nvSpPr>
          <p:cNvPr id="5" name="TextBox 4"/>
          <p:cNvSpPr txBox="1"/>
          <p:nvPr/>
        </p:nvSpPr>
        <p:spPr>
          <a:xfrm>
            <a:off x="838200" y="1581358"/>
            <a:ext cx="10608365" cy="4893647"/>
          </a:xfrm>
          <a:prstGeom prst="rect">
            <a:avLst/>
          </a:prstGeom>
          <a:noFill/>
        </p:spPr>
        <p:txBody>
          <a:bodyPr wrap="square" rtlCol="0">
            <a:spAutoFit/>
          </a:bodyPr>
          <a:lstStyle/>
          <a:p>
            <a:r>
              <a:rPr lang="en-US" sz="2400" dirty="0" smtClean="0"/>
              <a:t>DIGEST</a:t>
            </a:r>
          </a:p>
          <a:p>
            <a:r>
              <a:rPr lang="en-US" sz="2400" dirty="0" smtClean="0"/>
              <a:t>Firearms matters. Repeals the law that requires a person to obtain a license to carry a handgun in Indiana. Specifies that certain persons who are not otherwise prohibited from carrying or possessing a handgun are not required to obtain or possess a license or permit from the state to carry a handgun in Indiana. Prohibits certain individuals from knowingly or intentionally carrying a handgun. Creates the crime of "unlawful carrying of a handgun" and specifies the penalties for committing this crime. Allows particular individuals who do not meet the requirements to receive a handgun license and are not otherwise prohibited to carry a handgun in limited places. Allows a resident of Indiana to obtain in certain circumstances a license to carry a handgun in Indiana. Makes theft of a firearm a Level 5 felony. Defines certain terms. Makes conforming amendments and repeals obsolete provisions.</a:t>
            </a:r>
            <a:endParaRPr lang="en-US" sz="2400" dirty="0"/>
          </a:p>
        </p:txBody>
      </p:sp>
    </p:spTree>
    <p:extLst>
      <p:ext uri="{BB962C8B-B14F-4D97-AF65-F5344CB8AC3E}">
        <p14:creationId xmlns:p14="http://schemas.microsoft.com/office/powerpoint/2010/main" val="1985650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HOUSE ENROLLED ACT 1296</a:t>
            </a:r>
            <a:br>
              <a:rPr lang="en-US" dirty="0" smtClean="0"/>
            </a:br>
            <a:r>
              <a:rPr lang="en-US" dirty="0" smtClean="0"/>
              <a:t>PERMITLESS CARRY</a:t>
            </a:r>
            <a:endParaRPr lang="en-US" dirty="0"/>
          </a:p>
        </p:txBody>
      </p:sp>
      <p:sp>
        <p:nvSpPr>
          <p:cNvPr id="3" name="Content Placeholder 2"/>
          <p:cNvSpPr>
            <a:spLocks noGrp="1"/>
          </p:cNvSpPr>
          <p:nvPr>
            <p:ph idx="1"/>
          </p:nvPr>
        </p:nvSpPr>
        <p:spPr/>
        <p:txBody>
          <a:bodyPr>
            <a:noAutofit/>
          </a:bodyPr>
          <a:lstStyle/>
          <a:p>
            <a:r>
              <a:rPr lang="en-US" sz="4000" dirty="0" smtClean="0"/>
              <a:t>The bill repeals the law that requires a person to obtain a license to carry a handgun in Indiana.</a:t>
            </a:r>
          </a:p>
          <a:p>
            <a:pPr marL="0" indent="0">
              <a:buNone/>
            </a:pPr>
            <a:endParaRPr lang="en-US" sz="1200" dirty="0" smtClean="0"/>
          </a:p>
          <a:p>
            <a:r>
              <a:rPr lang="en-US" sz="4000" dirty="0" smtClean="0"/>
              <a:t>Specifies that certain persons who are not otherwise prohibited from possessing a handgun are not required to obtain or possess a license or permit from the state to carry a handgun in Indiana.</a:t>
            </a:r>
            <a:endParaRPr lang="en-US" sz="40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38519" y="365125"/>
            <a:ext cx="1615281" cy="1615281"/>
          </a:xfrm>
          <a:prstGeom prst="rect">
            <a:avLst/>
          </a:prstGeom>
        </p:spPr>
      </p:pic>
    </p:spTree>
    <p:extLst>
      <p:ext uri="{BB962C8B-B14F-4D97-AF65-F5344CB8AC3E}">
        <p14:creationId xmlns:p14="http://schemas.microsoft.com/office/powerpoint/2010/main" val="1085864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000" dirty="0" smtClean="0"/>
              <a:t>Creates the crime of “Unlawful Carrying of a Handgun”.</a:t>
            </a:r>
          </a:p>
          <a:p>
            <a:r>
              <a:rPr lang="en-US" sz="4000" dirty="0" smtClean="0"/>
              <a:t>Firearm Theft – The bill makes the Theft of a Firearm a Level 5 Felony.</a:t>
            </a:r>
          </a:p>
          <a:p>
            <a:r>
              <a:rPr lang="en-US" sz="4000" dirty="0" smtClean="0"/>
              <a:t>Retains Indiana Handgun Licensing System – allows certain residents of Indiana to obtain a license to carry a handgun in Indiana.</a:t>
            </a:r>
            <a:endParaRPr lang="en-US" sz="4000" dirty="0"/>
          </a:p>
        </p:txBody>
      </p:sp>
      <p:sp>
        <p:nvSpPr>
          <p:cNvPr id="4" name="Title 1"/>
          <p:cNvSpPr>
            <a:spLocks noGrp="1"/>
          </p:cNvSpPr>
          <p:nvPr>
            <p:ph type="title"/>
          </p:nvPr>
        </p:nvSpPr>
        <p:spPr/>
        <p:txBody>
          <a:bodyPr/>
          <a:lstStyle/>
          <a:p>
            <a:pPr algn="ctr"/>
            <a:r>
              <a:rPr lang="en-US" dirty="0" smtClean="0"/>
              <a:t>HOUSE ENROLLED ACT 1296</a:t>
            </a:r>
            <a:br>
              <a:rPr lang="en-US" dirty="0" smtClean="0"/>
            </a:br>
            <a:r>
              <a:rPr lang="en-US" dirty="0" smtClean="0"/>
              <a:t>PERMITLESS CARRY</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38519" y="365125"/>
            <a:ext cx="1615281" cy="1615281"/>
          </a:xfrm>
          <a:prstGeom prst="rect">
            <a:avLst/>
          </a:prstGeom>
        </p:spPr>
      </p:pic>
    </p:spTree>
    <p:extLst>
      <p:ext uri="{BB962C8B-B14F-4D97-AF65-F5344CB8AC3E}">
        <p14:creationId xmlns:p14="http://schemas.microsoft.com/office/powerpoint/2010/main" val="754381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685801"/>
            <a:ext cx="9144000" cy="1003852"/>
          </a:xfrm>
        </p:spPr>
        <p:txBody>
          <a:bodyPr/>
          <a:lstStyle/>
          <a:p>
            <a:pPr algn="ctr"/>
            <a:r>
              <a:rPr lang="en-US" dirty="0" smtClean="0"/>
              <a:t>PERMITLESS CARRY</a:t>
            </a:r>
            <a:endParaRPr lang="en-US" dirty="0"/>
          </a:p>
        </p:txBody>
      </p:sp>
      <p:sp>
        <p:nvSpPr>
          <p:cNvPr id="6" name="Subtitle 5"/>
          <p:cNvSpPr>
            <a:spLocks noGrp="1"/>
          </p:cNvSpPr>
          <p:nvPr>
            <p:ph type="subTitle" idx="1"/>
          </p:nvPr>
        </p:nvSpPr>
        <p:spPr>
          <a:xfrm>
            <a:off x="1524000" y="2319199"/>
            <a:ext cx="9144000" cy="3654217"/>
          </a:xfrm>
        </p:spPr>
        <p:txBody>
          <a:bodyPr>
            <a:noAutofit/>
          </a:bodyPr>
          <a:lstStyle/>
          <a:p>
            <a:pPr marL="342900" indent="-342900" algn="l">
              <a:buFont typeface="Arial" panose="020B0604020202020204" pitchFamily="34" charset="0"/>
              <a:buChar char="•"/>
            </a:pPr>
            <a:r>
              <a:rPr lang="en-US" sz="4000" dirty="0" smtClean="0"/>
              <a:t>Indiana Code 35-47-2-3(a) is the statute for </a:t>
            </a:r>
            <a:r>
              <a:rPr lang="en-US" sz="4000" dirty="0" err="1" smtClean="0"/>
              <a:t>Permitless</a:t>
            </a:r>
            <a:r>
              <a:rPr lang="en-US" sz="4000" dirty="0" smtClean="0"/>
              <a:t> Carry.</a:t>
            </a:r>
          </a:p>
          <a:p>
            <a:pPr algn="l"/>
            <a:endParaRPr lang="en-US" sz="4000" dirty="0" smtClean="0"/>
          </a:p>
          <a:p>
            <a:pPr marL="342900" indent="-342900" algn="l">
              <a:buFont typeface="Arial" panose="020B0604020202020204" pitchFamily="34" charset="0"/>
              <a:buChar char="•"/>
            </a:pPr>
            <a:r>
              <a:rPr lang="en-US" sz="4000" dirty="0" smtClean="0"/>
              <a:t>New Crime – Indiana Code 35-47-2-1.5 – Unlawful Carrying of a Handgun – Class A Misdemeanor</a:t>
            </a:r>
            <a:endParaRPr lang="en-US" sz="4000" dirty="0"/>
          </a:p>
        </p:txBody>
      </p:sp>
      <p:pic>
        <p:nvPicPr>
          <p:cNvPr id="4" name="Content Placeholder 3"/>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9293087" y="414200"/>
            <a:ext cx="1905000" cy="1905000"/>
          </a:xfrm>
        </p:spPr>
      </p:pic>
    </p:spTree>
    <p:extLst>
      <p:ext uri="{BB962C8B-B14F-4D97-AF65-F5344CB8AC3E}">
        <p14:creationId xmlns:p14="http://schemas.microsoft.com/office/powerpoint/2010/main" val="1754967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646043"/>
            <a:ext cx="9144000" cy="824948"/>
          </a:xfrm>
        </p:spPr>
        <p:txBody>
          <a:bodyPr>
            <a:normAutofit/>
          </a:bodyPr>
          <a:lstStyle/>
          <a:p>
            <a:pPr algn="ctr"/>
            <a:r>
              <a:rPr lang="en-US" sz="4800" dirty="0" smtClean="0"/>
              <a:t>Unlawful Carrying of a Handgun</a:t>
            </a:r>
            <a:endParaRPr lang="en-US" sz="4800" dirty="0"/>
          </a:p>
        </p:txBody>
      </p:sp>
      <p:sp>
        <p:nvSpPr>
          <p:cNvPr id="5" name="Subtitle 4"/>
          <p:cNvSpPr>
            <a:spLocks noGrp="1"/>
          </p:cNvSpPr>
          <p:nvPr>
            <p:ph type="subTitle" idx="1"/>
          </p:nvPr>
        </p:nvSpPr>
        <p:spPr>
          <a:xfrm>
            <a:off x="1524000" y="1689652"/>
            <a:ext cx="9144000" cy="4373218"/>
          </a:xfrm>
        </p:spPr>
        <p:txBody>
          <a:bodyPr>
            <a:normAutofit fontScale="92500" lnSpcReduction="10000"/>
          </a:bodyPr>
          <a:lstStyle/>
          <a:p>
            <a:pPr algn="l"/>
            <a:r>
              <a:rPr lang="en-US" sz="3000" b="1" dirty="0" smtClean="0"/>
              <a:t>Level 5 Felony Enhancements:</a:t>
            </a:r>
          </a:p>
          <a:p>
            <a:pPr marL="342900" indent="-342900" algn="l">
              <a:buFont typeface="Arial" panose="020B0604020202020204" pitchFamily="34" charset="0"/>
              <a:buChar char="•"/>
            </a:pPr>
            <a:r>
              <a:rPr lang="en-US" dirty="0" smtClean="0"/>
              <a:t>Committed on or in School Property;</a:t>
            </a:r>
          </a:p>
          <a:p>
            <a:pPr marL="342900" indent="-342900" algn="l">
              <a:buFont typeface="Arial" panose="020B0604020202020204" pitchFamily="34" charset="0"/>
              <a:buChar char="•"/>
            </a:pPr>
            <a:r>
              <a:rPr lang="en-US" dirty="0" smtClean="0"/>
              <a:t>Committed within 500 feet of School Property; or</a:t>
            </a:r>
          </a:p>
          <a:p>
            <a:pPr marL="342900" indent="-342900" algn="l">
              <a:buFont typeface="Arial" panose="020B0604020202020204" pitchFamily="34" charset="0"/>
              <a:buChar char="•"/>
            </a:pPr>
            <a:r>
              <a:rPr lang="en-US" dirty="0" smtClean="0"/>
              <a:t>Committed on a School Bus; or </a:t>
            </a:r>
          </a:p>
          <a:p>
            <a:pPr marL="342900" indent="-342900" algn="l">
              <a:buFont typeface="Arial" panose="020B0604020202020204" pitchFamily="34" charset="0"/>
              <a:buChar char="•"/>
            </a:pPr>
            <a:r>
              <a:rPr lang="en-US" dirty="0" smtClean="0"/>
              <a:t>The person has a </a:t>
            </a:r>
            <a:r>
              <a:rPr lang="en-US" u="sng" dirty="0" smtClean="0"/>
              <a:t>PRIOR CONVICTION OF ANY OFFENSE UNDER:</a:t>
            </a:r>
          </a:p>
          <a:p>
            <a:pPr marL="342900" indent="-342900" algn="l">
              <a:buFont typeface="Arial" panose="020B0604020202020204" pitchFamily="34" charset="0"/>
              <a:buChar char="•"/>
            </a:pPr>
            <a:r>
              <a:rPr lang="en-US" dirty="0" smtClean="0"/>
              <a:t>This Section; or</a:t>
            </a:r>
          </a:p>
          <a:p>
            <a:pPr marL="342900" indent="-342900" algn="l">
              <a:buFont typeface="Arial" panose="020B0604020202020204" pitchFamily="34" charset="0"/>
              <a:buChar char="•"/>
            </a:pPr>
            <a:r>
              <a:rPr lang="en-US" dirty="0" smtClean="0"/>
              <a:t>Section 1 of this Chapter (Carrying a Handgun without a License) (before its repeal); or </a:t>
            </a:r>
          </a:p>
          <a:p>
            <a:pPr marL="342900" indent="-342900" algn="l">
              <a:buFont typeface="Arial" panose="020B0604020202020204" pitchFamily="34" charset="0"/>
              <a:buChar char="•"/>
            </a:pPr>
            <a:r>
              <a:rPr lang="en-US" dirty="0" smtClean="0"/>
              <a:t>Section 22 of this Chapter; or </a:t>
            </a:r>
          </a:p>
          <a:p>
            <a:pPr marL="342900" indent="-342900" algn="l">
              <a:buFont typeface="Arial" panose="020B0604020202020204" pitchFamily="34" charset="0"/>
              <a:buChar char="•"/>
            </a:pPr>
            <a:r>
              <a:rPr lang="en-US" dirty="0" smtClean="0"/>
              <a:t>The person has been CONVICTED OF A FELONY WITHIN FIFTEEN (15) YEARS before the date of the offense.  </a:t>
            </a:r>
          </a:p>
          <a:p>
            <a:pPr algn="l"/>
            <a:endParaRPr lang="en-US" dirty="0"/>
          </a:p>
        </p:txBody>
      </p:sp>
      <p:pic>
        <p:nvPicPr>
          <p:cNvPr id="4" name="Content Placeholder 3"/>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10060229" y="646043"/>
            <a:ext cx="1493837" cy="1493838"/>
          </a:xfrm>
        </p:spPr>
      </p:pic>
    </p:spTree>
    <p:extLst>
      <p:ext uri="{BB962C8B-B14F-4D97-AF65-F5344CB8AC3E}">
        <p14:creationId xmlns:p14="http://schemas.microsoft.com/office/powerpoint/2010/main" val="1382926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1524000" y="516835"/>
            <a:ext cx="8733183" cy="954156"/>
          </a:xfrm>
        </p:spPr>
        <p:txBody>
          <a:bodyPr>
            <a:normAutofit/>
          </a:bodyPr>
          <a:lstStyle/>
          <a:p>
            <a:pPr algn="ctr"/>
            <a:r>
              <a:rPr lang="en-US" sz="4800" dirty="0" smtClean="0"/>
              <a:t>Unlawful Carrying of a Handgun</a:t>
            </a:r>
            <a:endParaRPr lang="en-US" sz="4800" dirty="0"/>
          </a:p>
        </p:txBody>
      </p:sp>
      <p:sp>
        <p:nvSpPr>
          <p:cNvPr id="6" name="Subtitle 5"/>
          <p:cNvSpPr>
            <a:spLocks noGrp="1"/>
          </p:cNvSpPr>
          <p:nvPr>
            <p:ph type="subTitle" idx="1"/>
          </p:nvPr>
        </p:nvSpPr>
        <p:spPr>
          <a:xfrm>
            <a:off x="1524000" y="1882568"/>
            <a:ext cx="9144000" cy="4180302"/>
          </a:xfrm>
        </p:spPr>
        <p:txBody>
          <a:bodyPr>
            <a:normAutofit/>
          </a:bodyPr>
          <a:lstStyle/>
          <a:p>
            <a:r>
              <a:rPr lang="en-US" dirty="0" smtClean="0"/>
              <a:t>New list of definitions under IC 35-47-2-1.5:</a:t>
            </a:r>
          </a:p>
          <a:p>
            <a:pPr marL="342900" indent="-342900" algn="l">
              <a:buFont typeface="Arial" panose="020B0604020202020204" pitchFamily="34" charset="0"/>
              <a:buChar char="•"/>
            </a:pPr>
            <a:r>
              <a:rPr lang="en-US" dirty="0" smtClean="0"/>
              <a:t>Fugitive from Justice</a:t>
            </a:r>
          </a:p>
          <a:p>
            <a:pPr marL="342900" indent="-342900" algn="l">
              <a:buFont typeface="Arial" panose="020B0604020202020204" pitchFamily="34" charset="0"/>
              <a:buChar char="•"/>
            </a:pPr>
            <a:r>
              <a:rPr lang="en-US" dirty="0" smtClean="0"/>
              <a:t>Indictment</a:t>
            </a:r>
          </a:p>
          <a:p>
            <a:pPr marL="342900" indent="-342900" algn="l">
              <a:buFont typeface="Arial" panose="020B0604020202020204" pitchFamily="34" charset="0"/>
              <a:buChar char="•"/>
            </a:pPr>
            <a:r>
              <a:rPr lang="en-US" dirty="0" smtClean="0"/>
              <a:t>Crime Punishable by a Term of Imprisonment Exceeding a Year</a:t>
            </a:r>
          </a:p>
          <a:p>
            <a:pPr marL="342900" indent="-342900" algn="l">
              <a:buFont typeface="Arial" panose="020B0604020202020204" pitchFamily="34" charset="0"/>
              <a:buChar char="•"/>
            </a:pPr>
            <a:r>
              <a:rPr lang="en-US" dirty="0" smtClean="0"/>
              <a:t>Adjudicated a Mental Defective</a:t>
            </a:r>
          </a:p>
          <a:p>
            <a:pPr marL="342900" indent="-342900" algn="l">
              <a:buFont typeface="Arial" panose="020B0604020202020204" pitchFamily="34" charset="0"/>
              <a:buChar char="•"/>
            </a:pPr>
            <a:r>
              <a:rPr lang="en-US" dirty="0" smtClean="0"/>
              <a:t>Alien</a:t>
            </a:r>
          </a:p>
          <a:p>
            <a:pPr marL="342900" indent="-342900" algn="l">
              <a:buFont typeface="Arial" panose="020B0604020202020204" pitchFamily="34" charset="0"/>
              <a:buChar char="•"/>
            </a:pPr>
            <a:r>
              <a:rPr lang="en-US" dirty="0" smtClean="0"/>
              <a:t>Committed to a Mental Institution</a:t>
            </a:r>
          </a:p>
          <a:p>
            <a:pPr marL="342900" indent="-342900" algn="l">
              <a:buFont typeface="Arial" panose="020B0604020202020204" pitchFamily="34" charset="0"/>
              <a:buChar char="•"/>
            </a:pPr>
            <a:r>
              <a:rPr lang="en-US" dirty="0" smtClean="0"/>
              <a:t>Crime of Domestic Violence </a:t>
            </a:r>
          </a:p>
          <a:p>
            <a:pPr marL="342900" indent="-342900" algn="l">
              <a:buFont typeface="Arial" panose="020B0604020202020204" pitchFamily="34" charset="0"/>
              <a:buChar char="•"/>
            </a:pPr>
            <a:r>
              <a:rPr lang="en-US" dirty="0" smtClean="0"/>
              <a:t>Dangerous</a:t>
            </a:r>
          </a:p>
          <a:p>
            <a:pPr marL="342900" indent="-342900" algn="l">
              <a:buFont typeface="Arial" panose="020B0604020202020204" pitchFamily="34" charset="0"/>
              <a:buChar char="•"/>
            </a:pPr>
            <a:endParaRPr lang="en-US" dirty="0" smtClean="0"/>
          </a:p>
          <a:p>
            <a:pPr marL="342900" indent="-342900" algn="l">
              <a:buFont typeface="Arial" panose="020B0604020202020204" pitchFamily="34" charset="0"/>
              <a:buChar char="•"/>
            </a:pPr>
            <a:endParaRPr lang="en-US" dirty="0"/>
          </a:p>
        </p:txBody>
      </p:sp>
      <p:pic>
        <p:nvPicPr>
          <p:cNvPr id="5" name="Content Placeholder 4"/>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10030619" y="356531"/>
            <a:ext cx="1274762" cy="1274763"/>
          </a:xfrm>
        </p:spPr>
      </p:pic>
    </p:spTree>
    <p:extLst>
      <p:ext uri="{BB962C8B-B14F-4D97-AF65-F5344CB8AC3E}">
        <p14:creationId xmlns:p14="http://schemas.microsoft.com/office/powerpoint/2010/main" val="14952041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1524000" y="536714"/>
            <a:ext cx="8643730" cy="1003852"/>
          </a:xfrm>
        </p:spPr>
        <p:txBody>
          <a:bodyPr>
            <a:normAutofit/>
          </a:bodyPr>
          <a:lstStyle/>
          <a:p>
            <a:pPr algn="ctr"/>
            <a:r>
              <a:rPr lang="en-US" sz="4800" dirty="0" smtClean="0"/>
              <a:t>Unlawful Carrying of a Handgun</a:t>
            </a:r>
            <a:endParaRPr lang="en-US" sz="4800" dirty="0"/>
          </a:p>
        </p:txBody>
      </p:sp>
      <p:sp>
        <p:nvSpPr>
          <p:cNvPr id="6" name="Subtitle 5"/>
          <p:cNvSpPr>
            <a:spLocks noGrp="1"/>
          </p:cNvSpPr>
          <p:nvPr>
            <p:ph type="subTitle" idx="1"/>
          </p:nvPr>
        </p:nvSpPr>
        <p:spPr>
          <a:xfrm>
            <a:off x="1524000" y="1794013"/>
            <a:ext cx="9144000" cy="4209221"/>
          </a:xfrm>
        </p:spPr>
        <p:txBody>
          <a:bodyPr>
            <a:normAutofit lnSpcReduction="10000"/>
          </a:bodyPr>
          <a:lstStyle/>
          <a:p>
            <a:pPr algn="l"/>
            <a:r>
              <a:rPr lang="en-US" dirty="0" smtClean="0"/>
              <a:t>The following persons </a:t>
            </a:r>
            <a:r>
              <a:rPr lang="en-US" u="sng" dirty="0" smtClean="0"/>
              <a:t>MAY NOT KNOWINGLY OR INTENTIONALLY CARRY A HANDGUN</a:t>
            </a:r>
            <a:r>
              <a:rPr lang="en-US" dirty="0" smtClean="0"/>
              <a:t>:</a:t>
            </a:r>
          </a:p>
          <a:p>
            <a:pPr algn="l"/>
            <a:endParaRPr lang="en-US" dirty="0" smtClean="0"/>
          </a:p>
          <a:p>
            <a:pPr marL="342900" indent="-342900" algn="l">
              <a:buFont typeface="Arial" panose="020B0604020202020204" pitchFamily="34" charset="0"/>
              <a:buChar char="•"/>
            </a:pPr>
            <a:r>
              <a:rPr lang="en-US" dirty="0" smtClean="0"/>
              <a:t>CONVICTED OF A FELONY (STATE OR FEDERAL).</a:t>
            </a:r>
          </a:p>
          <a:p>
            <a:pPr algn="l"/>
            <a:endParaRPr lang="en-US" dirty="0" smtClean="0"/>
          </a:p>
          <a:p>
            <a:pPr marL="342900" indent="-342900" algn="l">
              <a:buFont typeface="Arial" panose="020B0604020202020204" pitchFamily="34" charset="0"/>
              <a:buChar char="•"/>
            </a:pPr>
            <a:r>
              <a:rPr lang="en-US" dirty="0" smtClean="0"/>
              <a:t>CONVICTED OF:</a:t>
            </a:r>
          </a:p>
          <a:p>
            <a:pPr algn="l"/>
            <a:r>
              <a:rPr lang="en-US" dirty="0" smtClean="0"/>
              <a:t>“A CRIME OF DOMESTIC VIOLENCE” (IC 35-31.5-2-78);</a:t>
            </a:r>
          </a:p>
          <a:p>
            <a:pPr marL="800100" lvl="1" indent="-342900" algn="l">
              <a:buFont typeface="Arial" panose="020B0604020202020204" pitchFamily="34" charset="0"/>
              <a:buChar char="•"/>
            </a:pPr>
            <a:r>
              <a:rPr lang="en-US" dirty="0"/>
              <a:t>D</a:t>
            </a:r>
            <a:r>
              <a:rPr lang="en-US" dirty="0" smtClean="0"/>
              <a:t>OMESTIC BATTERY (IC 35-42-2-1.3); OR </a:t>
            </a:r>
          </a:p>
          <a:p>
            <a:pPr marL="800100" lvl="1" indent="-342900" algn="l">
              <a:buFont typeface="Arial" panose="020B0604020202020204" pitchFamily="34" charset="0"/>
              <a:buChar char="•"/>
            </a:pPr>
            <a:r>
              <a:rPr lang="en-US" dirty="0" smtClean="0"/>
              <a:t>CRIMINAL STALKING (IC 35-45-10-5).</a:t>
            </a:r>
          </a:p>
          <a:p>
            <a:pPr lvl="1" algn="l"/>
            <a:endParaRPr lang="en-US" dirty="0" smtClean="0"/>
          </a:p>
          <a:p>
            <a:pPr marL="342900" indent="-342900" algn="l">
              <a:buFont typeface="Arial" panose="020B0604020202020204" pitchFamily="34" charset="0"/>
              <a:buChar char="•"/>
            </a:pPr>
            <a:r>
              <a:rPr lang="en-US" dirty="0" smtClean="0"/>
              <a:t>FUGITIVE FROM JUSTICE.</a:t>
            </a:r>
          </a:p>
          <a:p>
            <a:pPr marL="342900" indent="-342900" algn="l">
              <a:buFont typeface="Arial" panose="020B0604020202020204" pitchFamily="34" charset="0"/>
              <a:buChar char="•"/>
            </a:pPr>
            <a:endParaRPr lang="en-US" dirty="0"/>
          </a:p>
        </p:txBody>
      </p:sp>
      <p:pic>
        <p:nvPicPr>
          <p:cNvPr id="5" name="Content Placeholder 4"/>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9821517" y="536714"/>
            <a:ext cx="1257300" cy="1257300"/>
          </a:xfrm>
        </p:spPr>
      </p:pic>
    </p:spTree>
    <p:extLst>
      <p:ext uri="{BB962C8B-B14F-4D97-AF65-F5344CB8AC3E}">
        <p14:creationId xmlns:p14="http://schemas.microsoft.com/office/powerpoint/2010/main" val="468559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LESS THAN EIGHTEEN (18) YEARS OF AGE UNLESS AUTHORIZED UNDER IC 35-47-10;</a:t>
            </a:r>
          </a:p>
          <a:p>
            <a:pPr marL="0" indent="0">
              <a:buNone/>
            </a:pPr>
            <a:endParaRPr lang="en-US" dirty="0" smtClean="0"/>
          </a:p>
          <a:p>
            <a:r>
              <a:rPr lang="en-US" dirty="0" smtClean="0"/>
              <a:t>RESTRAINED BY AN ORDER OF PROTECTION</a:t>
            </a:r>
          </a:p>
          <a:p>
            <a:pPr lvl="1"/>
            <a:r>
              <a:rPr lang="en-US" dirty="0" smtClean="0"/>
              <a:t>Issued under IC 34-26-5 (Domestic Violence, Family Violence, and Harassment, </a:t>
            </a:r>
            <a:r>
              <a:rPr lang="en-US" b="1" dirty="0" smtClean="0">
                <a:solidFill>
                  <a:srgbClr val="FF0000"/>
                </a:solidFill>
              </a:rPr>
              <a:t>NOT WORKPLACE VIOLATION</a:t>
            </a:r>
            <a:r>
              <a:rPr lang="en-US" dirty="0" smtClean="0"/>
              <a:t>);</a:t>
            </a:r>
          </a:p>
          <a:p>
            <a:pPr marL="457200" lvl="1" indent="0">
              <a:buNone/>
            </a:pPr>
            <a:endParaRPr lang="en-US" dirty="0" smtClean="0"/>
          </a:p>
          <a:p>
            <a:r>
              <a:rPr lang="en-US" dirty="0" smtClean="0"/>
              <a:t>UNDER INDICTMENT</a:t>
            </a:r>
          </a:p>
          <a:p>
            <a:pPr lvl="1"/>
            <a:r>
              <a:rPr lang="en-US" dirty="0" smtClean="0"/>
              <a:t>“Indictment” means any formal accusation of a </a:t>
            </a:r>
            <a:r>
              <a:rPr lang="en-US" dirty="0" err="1" smtClean="0"/>
              <a:t>crim</a:t>
            </a:r>
            <a:r>
              <a:rPr lang="en-US" dirty="0" smtClean="0"/>
              <a:t> made by prosecuting attorney in any court for a crime punishable by a term of imprisonment exceeding one (1) year.</a:t>
            </a:r>
          </a:p>
        </p:txBody>
      </p:sp>
      <p:sp>
        <p:nvSpPr>
          <p:cNvPr id="4" name="Title 1"/>
          <p:cNvSpPr>
            <a:spLocks noGrp="1"/>
          </p:cNvSpPr>
          <p:nvPr>
            <p:ph type="title"/>
          </p:nvPr>
        </p:nvSpPr>
        <p:spPr/>
        <p:txBody>
          <a:bodyPr>
            <a:normAutofit/>
          </a:bodyPr>
          <a:lstStyle/>
          <a:p>
            <a:pPr algn="ctr"/>
            <a:r>
              <a:rPr lang="en-US" sz="4800" dirty="0" smtClean="0"/>
              <a:t>Unlawful Carrying of a Handgun</a:t>
            </a:r>
            <a:endParaRPr lang="en-US" sz="4800" dirty="0"/>
          </a:p>
        </p:txBody>
      </p:sp>
      <p:pic>
        <p:nvPicPr>
          <p:cNvPr id="5"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96500" y="433388"/>
            <a:ext cx="1257300" cy="1257300"/>
          </a:xfrm>
          <a:prstGeom prst="rect">
            <a:avLst/>
          </a:prstGeom>
        </p:spPr>
      </p:pic>
    </p:spTree>
    <p:extLst>
      <p:ext uri="{BB962C8B-B14F-4D97-AF65-F5344CB8AC3E}">
        <p14:creationId xmlns:p14="http://schemas.microsoft.com/office/powerpoint/2010/main" val="40554974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220</TotalTime>
  <Words>1069</Words>
  <Application>Microsoft Office PowerPoint</Application>
  <PresentationFormat>Widescreen</PresentationFormat>
  <Paragraphs>94</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CONSTITUTIONAL CARRY of HANDGUNS</vt:lpstr>
      <vt:lpstr>Indiana House Bill 1296</vt:lpstr>
      <vt:lpstr>HOUSE ENROLLED ACT 1296 PERMITLESS CARRY</vt:lpstr>
      <vt:lpstr>HOUSE ENROLLED ACT 1296 PERMITLESS CARRY</vt:lpstr>
      <vt:lpstr>PERMITLESS CARRY</vt:lpstr>
      <vt:lpstr>Unlawful Carrying of a Handgun</vt:lpstr>
      <vt:lpstr>Unlawful Carrying of a Handgun</vt:lpstr>
      <vt:lpstr>Unlawful Carrying of a Handgun</vt:lpstr>
      <vt:lpstr>Unlawful Carrying of a Handgun</vt:lpstr>
      <vt:lpstr>Unlawful Carrying of a Handgun</vt:lpstr>
      <vt:lpstr>Unlawful Carrying of a Handgun</vt:lpstr>
      <vt:lpstr>Unlawful Carrying of a Handgun</vt:lpstr>
      <vt:lpstr>Unlawful Carrying of a Handgun</vt:lpstr>
      <vt:lpstr>Unlawful Carrying of a Handgun </vt:lpstr>
      <vt:lpstr>Unlawful Carrying of a Handgun</vt:lpstr>
      <vt:lpstr>PowerPoint Presentation</vt:lpstr>
    </vt:vector>
  </TitlesOfParts>
  <Company>HP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CARRY of HANDGUNS</dc:title>
  <dc:creator>HP Inc.</dc:creator>
  <cp:lastModifiedBy>HP Inc.</cp:lastModifiedBy>
  <cp:revision>20</cp:revision>
  <cp:lastPrinted>2022-08-10T14:56:07Z</cp:lastPrinted>
  <dcterms:created xsi:type="dcterms:W3CDTF">2022-08-03T14:08:39Z</dcterms:created>
  <dcterms:modified xsi:type="dcterms:W3CDTF">2022-08-10T14:56:48Z</dcterms:modified>
</cp:coreProperties>
</file>