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3"/>
  </p:notesMasterIdLst>
  <p:handoutMasterIdLst>
    <p:handoutMasterId r:id="rId34"/>
  </p:handoutMasterIdLst>
  <p:sldIdLst>
    <p:sldId id="587" r:id="rId2"/>
    <p:sldId id="634" r:id="rId3"/>
    <p:sldId id="818" r:id="rId4"/>
    <p:sldId id="819" r:id="rId5"/>
    <p:sldId id="817" r:id="rId6"/>
    <p:sldId id="783" r:id="rId7"/>
    <p:sldId id="822" r:id="rId8"/>
    <p:sldId id="824" r:id="rId9"/>
    <p:sldId id="820" r:id="rId10"/>
    <p:sldId id="834" r:id="rId11"/>
    <p:sldId id="829" r:id="rId12"/>
    <p:sldId id="823" r:id="rId13"/>
    <p:sldId id="825" r:id="rId14"/>
    <p:sldId id="841" r:id="rId15"/>
    <p:sldId id="830" r:id="rId16"/>
    <p:sldId id="827" r:id="rId17"/>
    <p:sldId id="828" r:id="rId18"/>
    <p:sldId id="846" r:id="rId19"/>
    <p:sldId id="821" r:id="rId20"/>
    <p:sldId id="647" r:id="rId21"/>
    <p:sldId id="826" r:id="rId22"/>
    <p:sldId id="836" r:id="rId23"/>
    <p:sldId id="835" r:id="rId24"/>
    <p:sldId id="652" r:id="rId25"/>
    <p:sldId id="833" r:id="rId26"/>
    <p:sldId id="832" r:id="rId27"/>
    <p:sldId id="831" r:id="rId28"/>
    <p:sldId id="839" r:id="rId29"/>
    <p:sldId id="848" r:id="rId30"/>
    <p:sldId id="845" r:id="rId31"/>
    <p:sldId id="842" r:id="rId3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00FF00"/>
    <a:srgbClr val="66FF33"/>
    <a:srgbClr val="095B05"/>
    <a:srgbClr val="000000"/>
    <a:srgbClr val="04AC18"/>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27" autoAdjust="0"/>
    <p:restoredTop sz="83401" autoAdjust="0"/>
  </p:normalViewPr>
  <p:slideViewPr>
    <p:cSldViewPr>
      <p:cViewPr varScale="1">
        <p:scale>
          <a:sx n="97" d="100"/>
          <a:sy n="97" d="100"/>
        </p:scale>
        <p:origin x="870" y="84"/>
      </p:cViewPr>
      <p:guideLst>
        <p:guide orient="horz" pos="2160"/>
        <p:guide pos="3840"/>
      </p:guideLst>
    </p:cSldViewPr>
  </p:slideViewPr>
  <p:outlineViewPr>
    <p:cViewPr>
      <p:scale>
        <a:sx n="33" d="100"/>
        <a:sy n="33" d="100"/>
      </p:scale>
      <p:origin x="0" y="-612"/>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0" d="100"/>
          <a:sy n="50" d="100"/>
        </p:scale>
        <p:origin x="2684" y="2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3037523" cy="464662"/>
          </a:xfrm>
          <a:prstGeom prst="rect">
            <a:avLst/>
          </a:prstGeom>
        </p:spPr>
        <p:txBody>
          <a:bodyPr vert="horz" lIns="91289" tIns="45644" rIns="91289" bIns="45644" rtlCol="0"/>
          <a:lstStyle>
            <a:lvl1pPr algn="l">
              <a:defRPr sz="1200"/>
            </a:lvl1pPr>
          </a:lstStyle>
          <a:p>
            <a:endParaRPr lang="en-US"/>
          </a:p>
        </p:txBody>
      </p:sp>
      <p:sp>
        <p:nvSpPr>
          <p:cNvPr id="3" name="Date Placeholder 2"/>
          <p:cNvSpPr>
            <a:spLocks noGrp="1"/>
          </p:cNvSpPr>
          <p:nvPr>
            <p:ph type="dt" sz="quarter" idx="1"/>
          </p:nvPr>
        </p:nvSpPr>
        <p:spPr>
          <a:xfrm>
            <a:off x="3971294" y="3"/>
            <a:ext cx="3037523" cy="464662"/>
          </a:xfrm>
          <a:prstGeom prst="rect">
            <a:avLst/>
          </a:prstGeom>
        </p:spPr>
        <p:txBody>
          <a:bodyPr vert="horz" lIns="91289" tIns="45644" rIns="91289" bIns="45644" rtlCol="0"/>
          <a:lstStyle>
            <a:lvl1pPr algn="r">
              <a:defRPr sz="1200"/>
            </a:lvl1pPr>
          </a:lstStyle>
          <a:p>
            <a:fld id="{6FA1A042-5A6A-4A7A-97E1-881416962AE5}" type="datetimeFigureOut">
              <a:rPr lang="en-US" smtClean="0"/>
              <a:pPr/>
              <a:t>8/26/2024</a:t>
            </a:fld>
            <a:endParaRPr lang="en-US"/>
          </a:p>
        </p:txBody>
      </p:sp>
      <p:sp>
        <p:nvSpPr>
          <p:cNvPr id="4" name="Footer Placeholder 3"/>
          <p:cNvSpPr>
            <a:spLocks noGrp="1"/>
          </p:cNvSpPr>
          <p:nvPr>
            <p:ph type="ftr" sz="quarter" idx="2"/>
          </p:nvPr>
        </p:nvSpPr>
        <p:spPr>
          <a:xfrm>
            <a:off x="2" y="8830153"/>
            <a:ext cx="3037523" cy="464662"/>
          </a:xfrm>
          <a:prstGeom prst="rect">
            <a:avLst/>
          </a:prstGeom>
        </p:spPr>
        <p:txBody>
          <a:bodyPr vert="horz" lIns="91289" tIns="45644" rIns="91289" bIns="45644" rtlCol="0" anchor="b"/>
          <a:lstStyle>
            <a:lvl1pPr algn="l">
              <a:defRPr sz="1200"/>
            </a:lvl1pPr>
          </a:lstStyle>
          <a:p>
            <a:endParaRPr lang="en-US"/>
          </a:p>
        </p:txBody>
      </p:sp>
      <p:sp>
        <p:nvSpPr>
          <p:cNvPr id="5" name="Slide Number Placeholder 4"/>
          <p:cNvSpPr>
            <a:spLocks noGrp="1"/>
          </p:cNvSpPr>
          <p:nvPr>
            <p:ph type="sldNum" sz="quarter" idx="3"/>
          </p:nvPr>
        </p:nvSpPr>
        <p:spPr>
          <a:xfrm>
            <a:off x="3971294" y="8830153"/>
            <a:ext cx="3037523" cy="464662"/>
          </a:xfrm>
          <a:prstGeom prst="rect">
            <a:avLst/>
          </a:prstGeom>
        </p:spPr>
        <p:txBody>
          <a:bodyPr vert="horz" lIns="91289" tIns="45644" rIns="91289" bIns="45644" rtlCol="0" anchor="b"/>
          <a:lstStyle>
            <a:lvl1pPr algn="r">
              <a:defRPr sz="1200"/>
            </a:lvl1pPr>
          </a:lstStyle>
          <a:p>
            <a:fld id="{88EC0B63-3CAF-4934-BE77-2546104854C0}" type="slidenum">
              <a:rPr lang="en-US" smtClean="0"/>
              <a:pPr/>
              <a:t>‹#›</a:t>
            </a:fld>
            <a:endParaRPr lang="en-US"/>
          </a:p>
        </p:txBody>
      </p:sp>
    </p:spTree>
    <p:extLst>
      <p:ext uri="{BB962C8B-B14F-4D97-AF65-F5344CB8AC3E}">
        <p14:creationId xmlns:p14="http://schemas.microsoft.com/office/powerpoint/2010/main" val="23626314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2" cy="464820"/>
          </a:xfrm>
          <a:prstGeom prst="rect">
            <a:avLst/>
          </a:prstGeom>
        </p:spPr>
        <p:txBody>
          <a:bodyPr vert="horz" lIns="93132" tIns="46566" rIns="93132" bIns="46566" rtlCol="0"/>
          <a:lstStyle>
            <a:lvl1pPr algn="l">
              <a:defRPr sz="1200"/>
            </a:lvl1pPr>
          </a:lstStyle>
          <a:p>
            <a:endParaRPr lang="en-US"/>
          </a:p>
        </p:txBody>
      </p:sp>
      <p:sp>
        <p:nvSpPr>
          <p:cNvPr id="3" name="Date Placeholder 2"/>
          <p:cNvSpPr>
            <a:spLocks noGrp="1"/>
          </p:cNvSpPr>
          <p:nvPr>
            <p:ph type="dt" idx="1"/>
          </p:nvPr>
        </p:nvSpPr>
        <p:spPr>
          <a:xfrm>
            <a:off x="3970939" y="0"/>
            <a:ext cx="3037842" cy="464820"/>
          </a:xfrm>
          <a:prstGeom prst="rect">
            <a:avLst/>
          </a:prstGeom>
        </p:spPr>
        <p:txBody>
          <a:bodyPr vert="horz" lIns="93132" tIns="46566" rIns="93132" bIns="46566" rtlCol="0"/>
          <a:lstStyle>
            <a:lvl1pPr algn="r">
              <a:defRPr sz="1200"/>
            </a:lvl1pPr>
          </a:lstStyle>
          <a:p>
            <a:fld id="{B37A50B7-C28B-4431-A7F0-84FE5B822D0A}" type="datetimeFigureOut">
              <a:rPr lang="en-US" smtClean="0"/>
              <a:pPr/>
              <a:t>8/26/2024</a:t>
            </a:fld>
            <a:endParaRPr lang="en-US"/>
          </a:p>
        </p:txBody>
      </p:sp>
      <p:sp>
        <p:nvSpPr>
          <p:cNvPr id="4" name="Slide Image Placeholder 3"/>
          <p:cNvSpPr>
            <a:spLocks noGrp="1" noRot="1" noChangeAspect="1"/>
          </p:cNvSpPr>
          <p:nvPr>
            <p:ph type="sldImg" idx="2"/>
          </p:nvPr>
        </p:nvSpPr>
        <p:spPr>
          <a:xfrm>
            <a:off x="406400" y="698500"/>
            <a:ext cx="6197600" cy="3487738"/>
          </a:xfrm>
          <a:prstGeom prst="rect">
            <a:avLst/>
          </a:prstGeom>
          <a:noFill/>
          <a:ln w="12700">
            <a:solidFill>
              <a:prstClr val="black"/>
            </a:solidFill>
          </a:ln>
        </p:spPr>
        <p:txBody>
          <a:bodyPr vert="horz" lIns="93132" tIns="46566" rIns="93132" bIns="46566" rtlCol="0" anchor="ctr"/>
          <a:lstStyle/>
          <a:p>
            <a:endParaRPr lang="en-US"/>
          </a:p>
        </p:txBody>
      </p:sp>
      <p:sp>
        <p:nvSpPr>
          <p:cNvPr id="5" name="Notes Placeholder 4"/>
          <p:cNvSpPr>
            <a:spLocks noGrp="1"/>
          </p:cNvSpPr>
          <p:nvPr>
            <p:ph type="body" sz="quarter" idx="3"/>
          </p:nvPr>
        </p:nvSpPr>
        <p:spPr>
          <a:xfrm>
            <a:off x="701042" y="4415792"/>
            <a:ext cx="5608320" cy="4183380"/>
          </a:xfrm>
          <a:prstGeom prst="rect">
            <a:avLst/>
          </a:prstGeom>
        </p:spPr>
        <p:txBody>
          <a:bodyPr vert="horz" lIns="93132" tIns="46566" rIns="93132" bIns="4656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2" cy="464820"/>
          </a:xfrm>
          <a:prstGeom prst="rect">
            <a:avLst/>
          </a:prstGeom>
        </p:spPr>
        <p:txBody>
          <a:bodyPr vert="horz" lIns="93132" tIns="46566" rIns="93132" bIns="46566"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2" cy="464820"/>
          </a:xfrm>
          <a:prstGeom prst="rect">
            <a:avLst/>
          </a:prstGeom>
        </p:spPr>
        <p:txBody>
          <a:bodyPr vert="horz" lIns="93132" tIns="46566" rIns="93132" bIns="46566" rtlCol="0" anchor="b"/>
          <a:lstStyle>
            <a:lvl1pPr algn="r">
              <a:defRPr sz="1200"/>
            </a:lvl1pPr>
          </a:lstStyle>
          <a:p>
            <a:fld id="{26B36251-721B-4E9D-BCEA-EF4990A381D4}" type="slidenum">
              <a:rPr lang="en-US" smtClean="0"/>
              <a:pPr/>
              <a:t>‹#›</a:t>
            </a:fld>
            <a:endParaRPr lang="en-US"/>
          </a:p>
        </p:txBody>
      </p:sp>
    </p:spTree>
    <p:extLst>
      <p:ext uri="{BB962C8B-B14F-4D97-AF65-F5344CB8AC3E}">
        <p14:creationId xmlns:p14="http://schemas.microsoft.com/office/powerpoint/2010/main" val="24929104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lstStyle/>
          <a:p>
            <a:endParaRPr lang="en-US" sz="1400" baseline="0" dirty="0"/>
          </a:p>
        </p:txBody>
      </p:sp>
      <p:sp>
        <p:nvSpPr>
          <p:cNvPr id="4" name="Slide Number Placeholder 3"/>
          <p:cNvSpPr>
            <a:spLocks noGrp="1"/>
          </p:cNvSpPr>
          <p:nvPr>
            <p:ph type="sldNum" sz="quarter" idx="10"/>
          </p:nvPr>
        </p:nvSpPr>
        <p:spPr/>
        <p:txBody>
          <a:bodyPr/>
          <a:lstStyle/>
          <a:p>
            <a:fld id="{26B36251-721B-4E9D-BCEA-EF4990A381D4}" type="slidenum">
              <a:rPr lang="en-US" smtClean="0"/>
              <a:pPr/>
              <a:t>1</a:t>
            </a:fld>
            <a:endParaRPr lang="en-US"/>
          </a:p>
        </p:txBody>
      </p:sp>
    </p:spTree>
    <p:extLst>
      <p:ext uri="{BB962C8B-B14F-4D97-AF65-F5344CB8AC3E}">
        <p14:creationId xmlns:p14="http://schemas.microsoft.com/office/powerpoint/2010/main" val="4175118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lstStyle/>
          <a:p>
            <a:r>
              <a:rPr lang="en-US" sz="1600" b="1" dirty="0">
                <a:latin typeface="+mn-lt"/>
                <a:ea typeface="Tahoma" panose="020B0604030504040204" pitchFamily="34" charset="0"/>
                <a:cs typeface="Tahoma" panose="020B0604030504040204" pitchFamily="34" charset="0"/>
              </a:rPr>
              <a:t>There are no changes to any other portions of the statute.  </a:t>
            </a:r>
          </a:p>
        </p:txBody>
      </p:sp>
      <p:sp>
        <p:nvSpPr>
          <p:cNvPr id="4" name="Slide Number Placeholder 3"/>
          <p:cNvSpPr>
            <a:spLocks noGrp="1"/>
          </p:cNvSpPr>
          <p:nvPr>
            <p:ph type="sldNum" sz="quarter" idx="5"/>
          </p:nvPr>
        </p:nvSpPr>
        <p:spPr/>
        <p:txBody>
          <a:bodyPr/>
          <a:lstStyle/>
          <a:p>
            <a:fld id="{26B36251-721B-4E9D-BCEA-EF4990A381D4}" type="slidenum">
              <a:rPr lang="en-US" smtClean="0"/>
              <a:pPr/>
              <a:t>10</a:t>
            </a:fld>
            <a:endParaRPr lang="en-US"/>
          </a:p>
        </p:txBody>
      </p:sp>
    </p:spTree>
    <p:extLst>
      <p:ext uri="{BB962C8B-B14F-4D97-AF65-F5344CB8AC3E}">
        <p14:creationId xmlns:p14="http://schemas.microsoft.com/office/powerpoint/2010/main" val="3336062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lstStyle/>
          <a:p>
            <a:r>
              <a:rPr lang="en-US" sz="1600" b="1" dirty="0">
                <a:latin typeface="+mn-lt"/>
                <a:ea typeface="Tahoma" panose="020B0604030504040204" pitchFamily="34" charset="0"/>
                <a:cs typeface="Tahoma" panose="020B0604030504040204" pitchFamily="34" charset="0"/>
              </a:rPr>
              <a:t>When organized theft statute was originally codified, it was accidently put into the burglary and trespass portion of the code.  </a:t>
            </a:r>
          </a:p>
          <a:p>
            <a:endParaRPr lang="en-US" sz="1600" b="1" dirty="0">
              <a:latin typeface="+mn-lt"/>
              <a:ea typeface="Tahoma" panose="020B0604030504040204" pitchFamily="34" charset="0"/>
              <a:cs typeface="Tahoma" panose="020B0604030504040204" pitchFamily="34" charset="0"/>
            </a:endParaRPr>
          </a:p>
          <a:p>
            <a:r>
              <a:rPr lang="en-US" sz="1600" b="1" dirty="0">
                <a:latin typeface="+mn-lt"/>
                <a:ea typeface="Tahoma" panose="020B0604030504040204" pitchFamily="34" charset="0"/>
                <a:cs typeface="Tahoma" panose="020B0604030504040204" pitchFamily="34" charset="0"/>
              </a:rPr>
              <a:t>This merely places it within the theft portion of the code.  </a:t>
            </a:r>
          </a:p>
          <a:p>
            <a:endParaRPr lang="en-US" sz="1600" b="1" dirty="0">
              <a:latin typeface="+mn-lt"/>
              <a:ea typeface="Tahoma" panose="020B0604030504040204" pitchFamily="34" charset="0"/>
              <a:cs typeface="Tahoma" panose="020B0604030504040204" pitchFamily="34" charset="0"/>
            </a:endParaRPr>
          </a:p>
          <a:p>
            <a:r>
              <a:rPr lang="en-US" sz="1600" b="1" dirty="0">
                <a:latin typeface="+mn-lt"/>
                <a:ea typeface="Tahoma" panose="020B0604030504040204" pitchFamily="34" charset="0"/>
                <a:cs typeface="Tahoma" panose="020B0604030504040204" pitchFamily="34" charset="0"/>
              </a:rPr>
              <a:t>All language remains the same.</a:t>
            </a:r>
          </a:p>
        </p:txBody>
      </p:sp>
      <p:sp>
        <p:nvSpPr>
          <p:cNvPr id="4" name="Slide Number Placeholder 3"/>
          <p:cNvSpPr>
            <a:spLocks noGrp="1"/>
          </p:cNvSpPr>
          <p:nvPr>
            <p:ph type="sldNum" sz="quarter" idx="5"/>
          </p:nvPr>
        </p:nvSpPr>
        <p:spPr/>
        <p:txBody>
          <a:bodyPr/>
          <a:lstStyle/>
          <a:p>
            <a:fld id="{26B36251-721B-4E9D-BCEA-EF4990A381D4}" type="slidenum">
              <a:rPr lang="en-US" smtClean="0"/>
              <a:pPr/>
              <a:t>11</a:t>
            </a:fld>
            <a:endParaRPr lang="en-US"/>
          </a:p>
        </p:txBody>
      </p:sp>
    </p:spTree>
    <p:extLst>
      <p:ext uri="{BB962C8B-B14F-4D97-AF65-F5344CB8AC3E}">
        <p14:creationId xmlns:p14="http://schemas.microsoft.com/office/powerpoint/2010/main" val="37671103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lstStyle/>
          <a:p>
            <a:r>
              <a:rPr lang="en-US" sz="1600" b="1" dirty="0">
                <a:latin typeface="+mn-lt"/>
                <a:ea typeface="Tahoma" panose="020B0604030504040204" pitchFamily="34" charset="0"/>
                <a:cs typeface="Tahoma" panose="020B0604030504040204" pitchFamily="34" charset="0"/>
              </a:rPr>
              <a:t>Fixes the Fraud Enhancements:</a:t>
            </a:r>
          </a:p>
          <a:p>
            <a:endParaRPr lang="en-US" sz="1600" b="1" dirty="0">
              <a:latin typeface="+mn-lt"/>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en-US" sz="1600" b="1" dirty="0">
                <a:latin typeface="+mn-lt"/>
                <a:ea typeface="Tahoma" panose="020B0604030504040204" pitchFamily="34" charset="0"/>
                <a:cs typeface="Tahoma" panose="020B0604030504040204" pitchFamily="34" charset="0"/>
              </a:rPr>
              <a:t>Adds to the Level 5 – at least $750 (current) UP TO $50K when victim is child or endangered adult </a:t>
            </a:r>
          </a:p>
          <a:p>
            <a:pPr marL="285750" indent="-285750">
              <a:buFont typeface="Arial" panose="020B0604020202020204" pitchFamily="34" charset="0"/>
              <a:buChar char="•"/>
            </a:pPr>
            <a:endParaRPr lang="en-US" sz="1600" b="1" dirty="0">
              <a:latin typeface="+mn-lt"/>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en-US" sz="1600" b="1" dirty="0">
                <a:latin typeface="+mn-lt"/>
                <a:ea typeface="Tahoma" panose="020B0604030504040204" pitchFamily="34" charset="0"/>
                <a:cs typeface="Tahoma" panose="020B0604030504040204" pitchFamily="34" charset="0"/>
              </a:rPr>
              <a:t>NEW Level 4 Enhancements</a:t>
            </a:r>
          </a:p>
          <a:p>
            <a:pPr marL="457200" lvl="1" indent="0">
              <a:buFont typeface="Arial" panose="020B0604020202020204" pitchFamily="34" charset="0"/>
              <a:buNone/>
            </a:pPr>
            <a:endParaRPr lang="en-US" sz="1600" b="1" dirty="0">
              <a:latin typeface="+mn-lt"/>
              <a:ea typeface="Tahoma" panose="020B0604030504040204" pitchFamily="34" charset="0"/>
              <a:cs typeface="Tahoma" panose="020B0604030504040204" pitchFamily="34" charset="0"/>
            </a:endParaRPr>
          </a:p>
          <a:p>
            <a:pPr marL="742950" lvl="1" indent="-285750">
              <a:buFont typeface="Arial" panose="020B0604020202020204" pitchFamily="34" charset="0"/>
              <a:buChar char="•"/>
            </a:pPr>
            <a:r>
              <a:rPr lang="en-US" sz="1600" b="1" dirty="0">
                <a:latin typeface="+mn-lt"/>
                <a:ea typeface="Tahoma" panose="020B0604030504040204" pitchFamily="34" charset="0"/>
                <a:cs typeface="Tahoma" panose="020B0604030504040204" pitchFamily="34" charset="0"/>
              </a:rPr>
              <a:t>AT LEAST $100K</a:t>
            </a:r>
          </a:p>
          <a:p>
            <a:pPr marL="742950" lvl="1" indent="-285750">
              <a:buFont typeface="Arial" panose="020B0604020202020204" pitchFamily="34" charset="0"/>
              <a:buChar char="•"/>
            </a:pPr>
            <a:endParaRPr lang="en-US" sz="1600" b="1" dirty="0">
              <a:latin typeface="+mn-lt"/>
              <a:ea typeface="Tahoma" panose="020B0604030504040204" pitchFamily="34" charset="0"/>
              <a:cs typeface="Tahoma" panose="020B0604030504040204" pitchFamily="34" charset="0"/>
            </a:endParaRPr>
          </a:p>
          <a:p>
            <a:pPr marL="742950" lvl="1" indent="-285750">
              <a:buFont typeface="Arial" panose="020B0604020202020204" pitchFamily="34" charset="0"/>
              <a:buChar char="•"/>
            </a:pPr>
            <a:r>
              <a:rPr lang="en-US" sz="1600" b="1" dirty="0">
                <a:latin typeface="+mn-lt"/>
                <a:ea typeface="Tahoma" panose="020B0604030504040204" pitchFamily="34" charset="0"/>
                <a:cs typeface="Tahoma" panose="020B0604030504040204" pitchFamily="34" charset="0"/>
              </a:rPr>
              <a:t>AT LEAST $50K when victim is child or endangered adult </a:t>
            </a:r>
          </a:p>
        </p:txBody>
      </p:sp>
      <p:sp>
        <p:nvSpPr>
          <p:cNvPr id="4" name="Slide Number Placeholder 3"/>
          <p:cNvSpPr>
            <a:spLocks noGrp="1"/>
          </p:cNvSpPr>
          <p:nvPr>
            <p:ph type="sldNum" sz="quarter" idx="5"/>
          </p:nvPr>
        </p:nvSpPr>
        <p:spPr/>
        <p:txBody>
          <a:bodyPr/>
          <a:lstStyle/>
          <a:p>
            <a:fld id="{26B36251-721B-4E9D-BCEA-EF4990A381D4}" type="slidenum">
              <a:rPr lang="en-US" smtClean="0"/>
              <a:pPr/>
              <a:t>12</a:t>
            </a:fld>
            <a:endParaRPr lang="en-US"/>
          </a:p>
        </p:txBody>
      </p:sp>
    </p:spTree>
    <p:extLst>
      <p:ext uri="{BB962C8B-B14F-4D97-AF65-F5344CB8AC3E}">
        <p14:creationId xmlns:p14="http://schemas.microsoft.com/office/powerpoint/2010/main" val="10596620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lstStyle/>
          <a:p>
            <a:r>
              <a:rPr lang="en-US" sz="1200" b="1" dirty="0">
                <a:latin typeface="+mj-lt"/>
                <a:ea typeface="Tahoma" panose="020B0604030504040204" pitchFamily="34" charset="0"/>
                <a:cs typeface="Tahoma" panose="020B0604030504040204" pitchFamily="34" charset="0"/>
              </a:rPr>
              <a:t>NEW DEFINTION OF “CHEMICAL INTOXICANT”</a:t>
            </a:r>
          </a:p>
          <a:p>
            <a:endParaRPr lang="en-US" sz="1200" b="1" dirty="0">
              <a:latin typeface="+mj-lt"/>
              <a:ea typeface="Tahoma" panose="020B0604030504040204" pitchFamily="34" charset="0"/>
              <a:cs typeface="Tahoma" panose="020B0604030504040204" pitchFamily="34" charset="0"/>
            </a:endParaRPr>
          </a:p>
          <a:p>
            <a:r>
              <a:rPr lang="en-US" sz="1200" b="1" dirty="0">
                <a:latin typeface="+mj-lt"/>
                <a:ea typeface="Tahoma" panose="020B0604030504040204" pitchFamily="34" charset="0"/>
                <a:cs typeface="Tahoma" panose="020B0604030504040204" pitchFamily="34" charset="0"/>
              </a:rPr>
              <a:t>APPLIES NEW TERM INTO THE LEVEL 5 FELONY ENHANCEMENT FOR TRAFFICKING WITH AN INMATE</a:t>
            </a:r>
          </a:p>
          <a:p>
            <a:endParaRPr lang="en-US" sz="1200" b="1" dirty="0">
              <a:latin typeface="+mj-lt"/>
              <a:ea typeface="Tahoma" panose="020B0604030504040204" pitchFamily="34" charset="0"/>
              <a:cs typeface="Tahoma" panose="020B0604030504040204" pitchFamily="34" charset="0"/>
            </a:endParaRPr>
          </a:p>
          <a:p>
            <a:pPr marL="171450" indent="-171450">
              <a:buFont typeface="Arial" panose="020B0604020202020204" pitchFamily="34" charset="0"/>
              <a:buChar char="•"/>
            </a:pPr>
            <a:r>
              <a:rPr lang="en-US" sz="1200" b="1" dirty="0">
                <a:latin typeface="+mj-lt"/>
                <a:ea typeface="Tahoma" panose="020B0604030504040204" pitchFamily="34" charset="0"/>
                <a:cs typeface="Tahoma" panose="020B0604030504040204" pitchFamily="34" charset="0"/>
              </a:rPr>
              <a:t>Added to cover substances that cause intoxication that are not alcohol, tobacco or classified as a controlled substance …. Huffing</a:t>
            </a:r>
          </a:p>
          <a:p>
            <a:endParaRPr lang="en-US" sz="1200" b="1" dirty="0">
              <a:latin typeface="+mj-lt"/>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5"/>
          </p:nvPr>
        </p:nvSpPr>
        <p:spPr/>
        <p:txBody>
          <a:bodyPr/>
          <a:lstStyle/>
          <a:p>
            <a:fld id="{26B36251-721B-4E9D-BCEA-EF4990A381D4}" type="slidenum">
              <a:rPr lang="en-US" smtClean="0"/>
              <a:pPr/>
              <a:t>13</a:t>
            </a:fld>
            <a:endParaRPr lang="en-US"/>
          </a:p>
        </p:txBody>
      </p:sp>
    </p:spTree>
    <p:extLst>
      <p:ext uri="{BB962C8B-B14F-4D97-AF65-F5344CB8AC3E}">
        <p14:creationId xmlns:p14="http://schemas.microsoft.com/office/powerpoint/2010/main" val="38085791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lstStyle/>
          <a:p>
            <a:r>
              <a:rPr lang="en-US" sz="1600" b="1" dirty="0">
                <a:latin typeface="+mn-lt"/>
                <a:ea typeface="Tahoma" panose="020B0604030504040204" pitchFamily="34" charset="0"/>
                <a:cs typeface="Tahoma" panose="020B0604030504040204" pitchFamily="34" charset="0"/>
              </a:rPr>
              <a:t>ADDS DAMAGING A FIRE SUPPRESSION SYSTEM IN A PENAL FACILITY TO THE LEVEL 6 FELONY ENHANCEMENT OF CRIMINAL MISCHIEF</a:t>
            </a:r>
          </a:p>
        </p:txBody>
      </p:sp>
      <p:sp>
        <p:nvSpPr>
          <p:cNvPr id="4" name="Slide Number Placeholder 3"/>
          <p:cNvSpPr>
            <a:spLocks noGrp="1"/>
          </p:cNvSpPr>
          <p:nvPr>
            <p:ph type="sldNum" sz="quarter" idx="5"/>
          </p:nvPr>
        </p:nvSpPr>
        <p:spPr/>
        <p:txBody>
          <a:bodyPr/>
          <a:lstStyle/>
          <a:p>
            <a:fld id="{26B36251-721B-4E9D-BCEA-EF4990A381D4}" type="slidenum">
              <a:rPr lang="en-US" smtClean="0"/>
              <a:pPr/>
              <a:t>14</a:t>
            </a:fld>
            <a:endParaRPr lang="en-US"/>
          </a:p>
        </p:txBody>
      </p:sp>
    </p:spTree>
    <p:extLst>
      <p:ext uri="{BB962C8B-B14F-4D97-AF65-F5344CB8AC3E}">
        <p14:creationId xmlns:p14="http://schemas.microsoft.com/office/powerpoint/2010/main" val="33707362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normAutofit fontScale="70000" lnSpcReduction="20000"/>
          </a:bodyPr>
          <a:lstStyle/>
          <a:p>
            <a:pPr algn="l"/>
            <a:r>
              <a:rPr lang="en-US" sz="1600" b="1" i="0" u="none" strike="noStrike" baseline="0" dirty="0">
                <a:latin typeface="+mj-lt"/>
              </a:rPr>
              <a:t>CREATES BROAD DEFINTION OF ELECTION WORKER – NOW ALSO COVERS VOLUNTEERS</a:t>
            </a:r>
          </a:p>
          <a:p>
            <a:pPr algn="l"/>
            <a:endParaRPr lang="en-US" sz="1600" b="1" i="0" u="none" strike="noStrike" baseline="0" dirty="0">
              <a:latin typeface="+mj-lt"/>
            </a:endParaRPr>
          </a:p>
          <a:p>
            <a:pPr algn="l"/>
            <a:r>
              <a:rPr lang="en-US" sz="1600" b="1" i="0" u="none" strike="noStrike" baseline="0" dirty="0">
                <a:latin typeface="+mj-lt"/>
              </a:rPr>
              <a:t>NEW SUBSECTION FOR OBSTUCTING OR INTERFERING WITH ELECTION WORKER OR VOTER ON ELECTION DAY OR ABSENTEE VOTING</a:t>
            </a:r>
          </a:p>
          <a:p>
            <a:pPr algn="l"/>
            <a:endParaRPr lang="en-US" sz="1600" b="1" i="0" u="none" strike="noStrike" baseline="0" dirty="0">
              <a:latin typeface="+mj-lt"/>
            </a:endParaRPr>
          </a:p>
          <a:p>
            <a:pPr algn="l"/>
            <a:r>
              <a:rPr lang="en-US" sz="1600" b="1" i="0" u="none" strike="noStrike" baseline="0" dirty="0">
                <a:latin typeface="+mj-lt"/>
              </a:rPr>
              <a:t>This section does not apply to an offense that occurs at a health facility (as defined in IC 16-18-2-167).</a:t>
            </a:r>
          </a:p>
          <a:p>
            <a:pPr algn="l"/>
            <a:endParaRPr lang="en-US" sz="1600" b="1" i="0" u="none" strike="noStrike" baseline="0" dirty="0">
              <a:latin typeface="+mj-lt"/>
            </a:endParaRPr>
          </a:p>
          <a:p>
            <a:pPr algn="l"/>
            <a:r>
              <a:rPr lang="en-US" sz="1600" b="1" i="0" u="none" strike="noStrike" baseline="0" dirty="0">
                <a:latin typeface="+mj-lt"/>
              </a:rPr>
              <a:t>(b) For purposes of this section, "election worker" means an</a:t>
            </a:r>
          </a:p>
          <a:p>
            <a:pPr algn="l"/>
            <a:r>
              <a:rPr lang="en-US" sz="1600" b="1" i="0" u="none" strike="noStrike" baseline="0" dirty="0">
                <a:latin typeface="+mj-lt"/>
              </a:rPr>
              <a:t>individual who serves as:</a:t>
            </a:r>
          </a:p>
          <a:p>
            <a:pPr algn="l"/>
            <a:r>
              <a:rPr lang="en-US" sz="1600" b="1" i="0" u="none" strike="noStrike" baseline="0" dirty="0">
                <a:latin typeface="+mj-lt"/>
              </a:rPr>
              <a:t>(1) a precinct election officer, including an individual who</a:t>
            </a:r>
          </a:p>
          <a:p>
            <a:pPr algn="l"/>
            <a:r>
              <a:rPr lang="en-US" sz="1600" b="1" i="0" u="none" strike="noStrike" baseline="0" dirty="0">
                <a:latin typeface="+mj-lt"/>
              </a:rPr>
              <a:t>serves as a precinct election officer at a vote center using a</a:t>
            </a:r>
          </a:p>
          <a:p>
            <a:pPr algn="l"/>
            <a:r>
              <a:rPr lang="en-US" sz="1600" b="1" i="0" u="none" strike="noStrike" baseline="0" dirty="0">
                <a:latin typeface="+mj-lt"/>
              </a:rPr>
              <a:t>different title under IC 3-6-6-5.5;</a:t>
            </a:r>
          </a:p>
          <a:p>
            <a:pPr algn="l"/>
            <a:r>
              <a:rPr lang="en-US" sz="1600" b="1" i="0" u="none" strike="noStrike" baseline="0" dirty="0">
                <a:latin typeface="+mj-lt"/>
              </a:rPr>
              <a:t>(2) a member of a county election board;</a:t>
            </a:r>
          </a:p>
          <a:p>
            <a:pPr algn="l"/>
            <a:r>
              <a:rPr lang="en-US" sz="1600" b="1" i="0" u="none" strike="noStrike" baseline="0" dirty="0">
                <a:latin typeface="+mj-lt"/>
              </a:rPr>
              <a:t>(3) a member of a county board of elections and registration;</a:t>
            </a:r>
          </a:p>
          <a:p>
            <a:pPr algn="l"/>
            <a:r>
              <a:rPr lang="en-US" sz="1600" b="1" i="0" u="none" strike="noStrike" baseline="0" dirty="0">
                <a:latin typeface="+mj-lt"/>
              </a:rPr>
              <a:t>(4) a member of a board of registration established under</a:t>
            </a:r>
          </a:p>
          <a:p>
            <a:pPr algn="l"/>
            <a:r>
              <a:rPr lang="en-US" sz="1600" b="1" i="0" u="none" strike="noStrike" baseline="0" dirty="0">
                <a:latin typeface="+mj-lt"/>
              </a:rPr>
              <a:t>IC 3-7-12;</a:t>
            </a:r>
          </a:p>
          <a:p>
            <a:pPr algn="l"/>
            <a:r>
              <a:rPr lang="en-US" sz="1600" b="1" i="0" u="none" strike="noStrike" baseline="0" dirty="0">
                <a:latin typeface="+mj-lt"/>
              </a:rPr>
              <a:t>(5) a circuit court clerk;</a:t>
            </a:r>
          </a:p>
          <a:p>
            <a:pPr algn="l"/>
            <a:r>
              <a:rPr lang="en-US" sz="1600" b="1" i="0" u="none" strike="noStrike" baseline="0" dirty="0">
                <a:latin typeface="+mj-lt"/>
              </a:rPr>
              <a:t>(6) an employee of the office of a circuit court clerk;</a:t>
            </a:r>
          </a:p>
          <a:p>
            <a:pPr algn="l"/>
            <a:r>
              <a:rPr lang="en-US" sz="1600" b="1" i="0" u="none" strike="noStrike" baseline="0" dirty="0">
                <a:latin typeface="+mj-lt"/>
              </a:rPr>
              <a:t>(7) a member of a town election board;</a:t>
            </a:r>
          </a:p>
          <a:p>
            <a:pPr algn="l"/>
            <a:r>
              <a:rPr lang="en-US" sz="1600" b="1" i="0" u="none" strike="noStrike" baseline="0" dirty="0">
                <a:latin typeface="+mj-lt"/>
              </a:rPr>
              <a:t>(8) an individual who serves under IC 3-6-6-39;</a:t>
            </a:r>
          </a:p>
          <a:p>
            <a:pPr algn="l"/>
            <a:r>
              <a:rPr lang="en-US" sz="1600" b="1" i="0" u="none" strike="noStrike" baseline="0" dirty="0">
                <a:latin typeface="+mj-lt"/>
              </a:rPr>
              <a:t>(9) a challenger or pollbook holder under IC 3-6-7;</a:t>
            </a:r>
          </a:p>
          <a:p>
            <a:pPr algn="l"/>
            <a:r>
              <a:rPr lang="en-US" sz="1600" b="1" i="0" u="none" strike="noStrike" baseline="0" dirty="0">
                <a:latin typeface="+mj-lt"/>
              </a:rPr>
              <a:t>(10) a watcher under IC 3-6-8, IC 3-6-9, or IC 3-6-10; or</a:t>
            </a:r>
          </a:p>
          <a:p>
            <a:pPr algn="l"/>
            <a:r>
              <a:rPr lang="en-US" sz="1600" b="1" i="0" u="none" strike="noStrike" baseline="0" dirty="0">
                <a:latin typeface="+mj-lt"/>
              </a:rPr>
              <a:t>(11) an individual appointed under IC 3-11.5-4:</a:t>
            </a:r>
          </a:p>
          <a:p>
            <a:pPr algn="l"/>
            <a:r>
              <a:rPr lang="en-US" sz="1600" b="1" i="0" u="none" strike="noStrike" baseline="0" dirty="0">
                <a:latin typeface="+mj-lt"/>
              </a:rPr>
              <a:t>(A) to an absentee voter board;</a:t>
            </a:r>
          </a:p>
          <a:p>
            <a:pPr algn="l"/>
            <a:r>
              <a:rPr lang="en-US" sz="1600" b="1" i="0" u="none" strike="noStrike" baseline="0" dirty="0">
                <a:latin typeface="+mj-lt"/>
              </a:rPr>
              <a:t>(B) as an absentee ballot counter; or</a:t>
            </a:r>
          </a:p>
          <a:p>
            <a:pPr algn="l"/>
            <a:r>
              <a:rPr lang="en-US" sz="1600" b="1" i="0" u="none" strike="noStrike" baseline="0" dirty="0">
                <a:latin typeface="+mj-lt"/>
              </a:rPr>
              <a:t>(C) as a courier.</a:t>
            </a:r>
          </a:p>
        </p:txBody>
      </p:sp>
      <p:sp>
        <p:nvSpPr>
          <p:cNvPr id="4" name="Slide Number Placeholder 3"/>
          <p:cNvSpPr>
            <a:spLocks noGrp="1"/>
          </p:cNvSpPr>
          <p:nvPr>
            <p:ph type="sldNum" sz="quarter" idx="5"/>
          </p:nvPr>
        </p:nvSpPr>
        <p:spPr/>
        <p:txBody>
          <a:bodyPr/>
          <a:lstStyle/>
          <a:p>
            <a:fld id="{26B36251-721B-4E9D-BCEA-EF4990A381D4}" type="slidenum">
              <a:rPr lang="en-US" smtClean="0"/>
              <a:pPr/>
              <a:t>15</a:t>
            </a:fld>
            <a:endParaRPr lang="en-US"/>
          </a:p>
        </p:txBody>
      </p:sp>
    </p:spTree>
    <p:extLst>
      <p:ext uri="{BB962C8B-B14F-4D97-AF65-F5344CB8AC3E}">
        <p14:creationId xmlns:p14="http://schemas.microsoft.com/office/powerpoint/2010/main" val="18122676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lstStyle/>
          <a:p>
            <a:pPr marL="285750" indent="-285750" algn="l">
              <a:buFont typeface="Arial" panose="020B0604020202020204" pitchFamily="34" charset="0"/>
              <a:buChar char="•"/>
            </a:pPr>
            <a:r>
              <a:rPr lang="en-US" sz="1600" b="1" i="0" u="none" strike="noStrike" baseline="0" dirty="0">
                <a:latin typeface="+mn-lt"/>
              </a:rPr>
              <a:t>ADDS “INTENTIONALLY” TO THE MENS REA </a:t>
            </a:r>
          </a:p>
        </p:txBody>
      </p:sp>
      <p:sp>
        <p:nvSpPr>
          <p:cNvPr id="4" name="Slide Number Placeholder 3"/>
          <p:cNvSpPr>
            <a:spLocks noGrp="1"/>
          </p:cNvSpPr>
          <p:nvPr>
            <p:ph type="sldNum" sz="quarter" idx="5"/>
          </p:nvPr>
        </p:nvSpPr>
        <p:spPr/>
        <p:txBody>
          <a:bodyPr/>
          <a:lstStyle/>
          <a:p>
            <a:fld id="{26B36251-721B-4E9D-BCEA-EF4990A381D4}" type="slidenum">
              <a:rPr lang="en-US" smtClean="0"/>
              <a:pPr/>
              <a:t>16</a:t>
            </a:fld>
            <a:endParaRPr lang="en-US"/>
          </a:p>
        </p:txBody>
      </p:sp>
    </p:spTree>
    <p:extLst>
      <p:ext uri="{BB962C8B-B14F-4D97-AF65-F5344CB8AC3E}">
        <p14:creationId xmlns:p14="http://schemas.microsoft.com/office/powerpoint/2010/main" val="14560011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lstStyle/>
          <a:p>
            <a:r>
              <a:rPr lang="en-US" sz="1600" b="1" dirty="0">
                <a:latin typeface="+mn-lt"/>
                <a:ea typeface="Tahoma" panose="020B0604030504040204" pitchFamily="34" charset="0"/>
                <a:cs typeface="Tahoma" panose="020B0604030504040204" pitchFamily="34" charset="0"/>
              </a:rPr>
              <a:t>SHAKE SHACK OR AMAZON DELIVERY HAHA!!!!</a:t>
            </a:r>
          </a:p>
          <a:p>
            <a:endParaRPr lang="en-US" sz="1600" b="1" dirty="0">
              <a:latin typeface="+mn-lt"/>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5"/>
          </p:nvPr>
        </p:nvSpPr>
        <p:spPr/>
        <p:txBody>
          <a:bodyPr/>
          <a:lstStyle/>
          <a:p>
            <a:fld id="{26B36251-721B-4E9D-BCEA-EF4990A381D4}" type="slidenum">
              <a:rPr lang="en-US" smtClean="0"/>
              <a:pPr/>
              <a:t>17</a:t>
            </a:fld>
            <a:endParaRPr lang="en-US"/>
          </a:p>
        </p:txBody>
      </p:sp>
    </p:spTree>
    <p:extLst>
      <p:ext uri="{BB962C8B-B14F-4D97-AF65-F5344CB8AC3E}">
        <p14:creationId xmlns:p14="http://schemas.microsoft.com/office/powerpoint/2010/main" val="41089674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lstStyle/>
          <a:p>
            <a:r>
              <a:rPr lang="en-US" sz="1600" b="1" dirty="0">
                <a:latin typeface="+mn-lt"/>
                <a:ea typeface="Tahoma" panose="020B0604030504040204" pitchFamily="34" charset="0"/>
                <a:cs typeface="Tahoma" panose="020B0604030504040204" pitchFamily="34" charset="0"/>
              </a:rPr>
              <a:t>Amends Public Safety Remote Arial Interference – ADDING IN CORRECTIONAL OFFICERS</a:t>
            </a:r>
          </a:p>
        </p:txBody>
      </p:sp>
      <p:sp>
        <p:nvSpPr>
          <p:cNvPr id="4" name="Slide Number Placeholder 3"/>
          <p:cNvSpPr>
            <a:spLocks noGrp="1"/>
          </p:cNvSpPr>
          <p:nvPr>
            <p:ph type="sldNum" sz="quarter" idx="5"/>
          </p:nvPr>
        </p:nvSpPr>
        <p:spPr/>
        <p:txBody>
          <a:bodyPr/>
          <a:lstStyle/>
          <a:p>
            <a:fld id="{26B36251-721B-4E9D-BCEA-EF4990A381D4}" type="slidenum">
              <a:rPr lang="en-US" smtClean="0"/>
              <a:pPr/>
              <a:t>18</a:t>
            </a:fld>
            <a:endParaRPr lang="en-US"/>
          </a:p>
        </p:txBody>
      </p:sp>
    </p:spTree>
    <p:extLst>
      <p:ext uri="{BB962C8B-B14F-4D97-AF65-F5344CB8AC3E}">
        <p14:creationId xmlns:p14="http://schemas.microsoft.com/office/powerpoint/2010/main" val="31613270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lstStyle/>
          <a:p>
            <a:r>
              <a:rPr lang="en-US" sz="1600" b="1" dirty="0">
                <a:latin typeface="+mn-lt"/>
                <a:ea typeface="Tahoma" panose="020B0604030504040204" pitchFamily="34" charset="0"/>
                <a:cs typeface="Tahoma" panose="020B0604030504040204" pitchFamily="34" charset="0"/>
              </a:rPr>
              <a:t>Addresses “</a:t>
            </a:r>
            <a:r>
              <a:rPr lang="en-US" sz="1600" b="1" dirty="0" err="1">
                <a:latin typeface="+mn-lt"/>
                <a:ea typeface="Tahoma" panose="020B0604030504040204" pitchFamily="34" charset="0"/>
                <a:cs typeface="Tahoma" panose="020B0604030504040204" pitchFamily="34" charset="0"/>
              </a:rPr>
              <a:t>SWATing</a:t>
            </a:r>
            <a:r>
              <a:rPr lang="en-US" sz="1600" b="1" dirty="0">
                <a:latin typeface="+mn-lt"/>
                <a:ea typeface="Tahoma" panose="020B0604030504040204" pitchFamily="34" charset="0"/>
                <a:cs typeface="Tahoma" panose="020B0604030504040204" pitchFamily="34" charset="0"/>
              </a:rPr>
              <a:t>”</a:t>
            </a:r>
          </a:p>
          <a:p>
            <a:endParaRPr lang="en-US" sz="1600" b="1" dirty="0">
              <a:latin typeface="+mn-lt"/>
              <a:ea typeface="Tahoma" panose="020B0604030504040204" pitchFamily="34" charset="0"/>
              <a:cs typeface="Tahoma" panose="020B0604030504040204" pitchFamily="34" charset="0"/>
            </a:endParaRPr>
          </a:p>
          <a:p>
            <a:r>
              <a:rPr lang="en-US" sz="1600" b="1" dirty="0">
                <a:latin typeface="+mn-lt"/>
                <a:ea typeface="Tahoma" panose="020B0604030504040204" pitchFamily="34" charset="0"/>
                <a:cs typeface="Tahoma" panose="020B0604030504040204" pitchFamily="34" charset="0"/>
              </a:rPr>
              <a:t>Title of the slide is misleading - relates to dispatch and 911 systems (likely county systems).  </a:t>
            </a:r>
          </a:p>
          <a:p>
            <a:endParaRPr lang="en-US" sz="1600" b="1" dirty="0">
              <a:latin typeface="+mn-lt"/>
              <a:ea typeface="Tahoma" panose="020B0604030504040204" pitchFamily="34" charset="0"/>
              <a:cs typeface="Tahoma" panose="020B0604030504040204" pitchFamily="34" charset="0"/>
            </a:endParaRPr>
          </a:p>
          <a:p>
            <a:r>
              <a:rPr lang="en-US" sz="1600" b="1" dirty="0">
                <a:latin typeface="+mn-lt"/>
                <a:ea typeface="Tahoma" panose="020B0604030504040204" pitchFamily="34" charset="0"/>
                <a:cs typeface="Tahoma" panose="020B0604030504040204" pitchFamily="34" charset="0"/>
              </a:rPr>
              <a:t>It does not impact ISP 911.  </a:t>
            </a:r>
          </a:p>
        </p:txBody>
      </p:sp>
      <p:sp>
        <p:nvSpPr>
          <p:cNvPr id="4" name="Slide Number Placeholder 3"/>
          <p:cNvSpPr>
            <a:spLocks noGrp="1"/>
          </p:cNvSpPr>
          <p:nvPr>
            <p:ph type="sldNum" sz="quarter" idx="5"/>
          </p:nvPr>
        </p:nvSpPr>
        <p:spPr/>
        <p:txBody>
          <a:bodyPr/>
          <a:lstStyle/>
          <a:p>
            <a:fld id="{26B36251-721B-4E9D-BCEA-EF4990A381D4}" type="slidenum">
              <a:rPr lang="en-US" smtClean="0"/>
              <a:pPr/>
              <a:t>19</a:t>
            </a:fld>
            <a:endParaRPr lang="en-US"/>
          </a:p>
        </p:txBody>
      </p:sp>
    </p:spTree>
    <p:extLst>
      <p:ext uri="{BB962C8B-B14F-4D97-AF65-F5344CB8AC3E}">
        <p14:creationId xmlns:p14="http://schemas.microsoft.com/office/powerpoint/2010/main" val="3206850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normAutofit fontScale="92500"/>
          </a:bodyPr>
          <a:lstStyle/>
          <a:p>
            <a:r>
              <a:rPr lang="en-US" sz="1600" b="1" dirty="0">
                <a:latin typeface="+mn-lt"/>
              </a:rPr>
              <a:t>Overall, a quiet session.  The legislators tried to stay away from controversial topics and wanted to have a slow session and not make many sweeping changes.  Partly this was done so that candidates running for election did not have to go on the record and take a stance related to pending legislation. Focused on education and attempting to lower childcare costs.  The FSSA budget actuarial miscalculation was also a theme throughout session.</a:t>
            </a:r>
          </a:p>
          <a:p>
            <a:endParaRPr lang="en-US" sz="1600" b="1" dirty="0">
              <a:latin typeface="+mn-lt"/>
            </a:endParaRPr>
          </a:p>
          <a:p>
            <a:r>
              <a:rPr lang="en-US" sz="1600" b="1" dirty="0">
                <a:latin typeface="+mn-lt"/>
              </a:rPr>
              <a:t>AI was addressed throughout several bills including its own bill creating a task force, but also in criminal statutes and elections.  </a:t>
            </a:r>
          </a:p>
          <a:p>
            <a:endParaRPr lang="en-US" sz="1600" b="1" dirty="0">
              <a:latin typeface="+mn-lt"/>
            </a:endParaRPr>
          </a:p>
          <a:p>
            <a:r>
              <a:rPr lang="en-US" sz="1600" b="1" dirty="0">
                <a:latin typeface="+mn-lt"/>
              </a:rPr>
              <a:t>Fun bill that passed.  Indiana can now have happy hour.  Previously IN could only have all day drink specials.  Now bars and restaurants can have specific hours with drink specials.  </a:t>
            </a:r>
          </a:p>
          <a:p>
            <a:endParaRPr lang="en-US" sz="1600" b="1" dirty="0">
              <a:latin typeface="+mn-lt"/>
            </a:endParaRPr>
          </a:p>
          <a:p>
            <a:r>
              <a:rPr lang="en-US" sz="1600" b="1" dirty="0">
                <a:latin typeface="+mn-lt"/>
              </a:rPr>
              <a:t>1% higher passage rate than last year. House bill passage rate was 21%, Senate bill passage rate was 26% according to Hannah.net.  </a:t>
            </a:r>
          </a:p>
        </p:txBody>
      </p:sp>
      <p:sp>
        <p:nvSpPr>
          <p:cNvPr id="4" name="Slide Number Placeholder 3"/>
          <p:cNvSpPr>
            <a:spLocks noGrp="1"/>
          </p:cNvSpPr>
          <p:nvPr>
            <p:ph type="sldNum" sz="quarter" idx="10"/>
          </p:nvPr>
        </p:nvSpPr>
        <p:spPr/>
        <p:txBody>
          <a:bodyPr/>
          <a:lstStyle/>
          <a:p>
            <a:fld id="{26B36251-721B-4E9D-BCEA-EF4990A381D4}" type="slidenum">
              <a:rPr lang="en-US" smtClean="0"/>
              <a:pPr/>
              <a:t>2</a:t>
            </a:fld>
            <a:endParaRPr lang="en-US"/>
          </a:p>
        </p:txBody>
      </p:sp>
    </p:spTree>
    <p:extLst>
      <p:ext uri="{BB962C8B-B14F-4D97-AF65-F5344CB8AC3E}">
        <p14:creationId xmlns:p14="http://schemas.microsoft.com/office/powerpoint/2010/main" val="14857622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26B36251-721B-4E9D-BCEA-EF4990A381D4}" type="slidenum">
              <a:rPr lang="en-US" smtClean="0"/>
              <a:pPr/>
              <a:t>20</a:t>
            </a:fld>
            <a:endParaRPr lang="en-US"/>
          </a:p>
        </p:txBody>
      </p:sp>
    </p:spTree>
    <p:extLst>
      <p:ext uri="{BB962C8B-B14F-4D97-AF65-F5344CB8AC3E}">
        <p14:creationId xmlns:p14="http://schemas.microsoft.com/office/powerpoint/2010/main" val="1472374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normAutofit/>
          </a:bodyPr>
          <a:lstStyle/>
          <a:p>
            <a:pPr algn="l"/>
            <a:r>
              <a:rPr lang="en-US" sz="1800" b="1" dirty="0"/>
              <a:t>NEW SUBSECTION FOR “WEARABLE DEVICES” ADDED TO THE DEFINITON OF A TELECOMMUNICATIONS DEVICE</a:t>
            </a:r>
          </a:p>
          <a:p>
            <a:pPr algn="l"/>
            <a:endParaRPr lang="en-US" sz="1800" b="1" dirty="0"/>
          </a:p>
          <a:p>
            <a:pPr marL="285750" indent="-285750" algn="l">
              <a:buFont typeface="Arial" panose="020B0604020202020204" pitchFamily="34" charset="0"/>
              <a:buChar char="•"/>
            </a:pPr>
            <a:r>
              <a:rPr lang="en-US" sz="1800" b="1" dirty="0"/>
              <a:t>MODIFIES THE DISTRACTED DRIVING LAW BY ADDING THE LANGUAGE THAT ONLY A telecommunications device described in IC 9-13-2-177.3(a)(1) may be used in conjunction with hands free or voice operated technology.</a:t>
            </a:r>
          </a:p>
          <a:p>
            <a:pPr algn="l"/>
            <a:endParaRPr lang="en-US" sz="1800" b="1" dirty="0"/>
          </a:p>
          <a:p>
            <a:pPr marL="285750" indent="-285750" algn="l">
              <a:buFont typeface="Arial" panose="020B0604020202020204" pitchFamily="34" charset="0"/>
              <a:buChar char="•"/>
            </a:pPr>
            <a:r>
              <a:rPr lang="en-US" sz="1800" b="1" dirty="0"/>
              <a:t>THIS MEANS THAT WEARABLE DEVICES MAY NOT BE USED WHILE OPERATING A MOVING MOTOR VEHICLE</a:t>
            </a:r>
          </a:p>
          <a:p>
            <a:pPr algn="l"/>
            <a:endParaRPr lang="en-US" sz="1800" b="1" dirty="0"/>
          </a:p>
          <a:p>
            <a:pPr algn="l"/>
            <a:endParaRPr lang="en-US" sz="1800" b="1" dirty="0"/>
          </a:p>
          <a:p>
            <a:pPr algn="l"/>
            <a:endParaRPr lang="en-US" sz="1800" b="0" i="0" u="none" strike="noStrike" baseline="0" dirty="0">
              <a:latin typeface="TimesNewRomanPSMT"/>
            </a:endParaRPr>
          </a:p>
        </p:txBody>
      </p:sp>
      <p:sp>
        <p:nvSpPr>
          <p:cNvPr id="4" name="Slide Number Placeholder 3"/>
          <p:cNvSpPr>
            <a:spLocks noGrp="1"/>
          </p:cNvSpPr>
          <p:nvPr>
            <p:ph type="sldNum" sz="quarter" idx="5"/>
          </p:nvPr>
        </p:nvSpPr>
        <p:spPr/>
        <p:txBody>
          <a:bodyPr/>
          <a:lstStyle/>
          <a:p>
            <a:fld id="{26B36251-721B-4E9D-BCEA-EF4990A381D4}" type="slidenum">
              <a:rPr lang="en-US" smtClean="0"/>
              <a:pPr/>
              <a:t>21</a:t>
            </a:fld>
            <a:endParaRPr lang="en-US"/>
          </a:p>
        </p:txBody>
      </p:sp>
    </p:spTree>
    <p:extLst>
      <p:ext uri="{BB962C8B-B14F-4D97-AF65-F5344CB8AC3E}">
        <p14:creationId xmlns:p14="http://schemas.microsoft.com/office/powerpoint/2010/main" val="19440780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normAutofit/>
          </a:bodyPr>
          <a:lstStyle/>
          <a:p>
            <a:pPr algn="l"/>
            <a:r>
              <a:rPr lang="en-US" sz="1800" b="1" dirty="0"/>
              <a:t>As of July 1, IF AN OFFICER IS DISPATCHED AND PRESENT at a crash scene, he/she shall ensure that individuals exchange information at the scene:</a:t>
            </a:r>
          </a:p>
          <a:p>
            <a:pPr marL="285750" indent="-285750" algn="l">
              <a:buFont typeface="Arial" panose="020B0604020202020204" pitchFamily="34" charset="0"/>
              <a:buChar char="•"/>
            </a:pPr>
            <a:r>
              <a:rPr lang="en-US" sz="1800" b="1" dirty="0"/>
              <a:t>Name</a:t>
            </a:r>
          </a:p>
          <a:p>
            <a:pPr marL="285750" indent="-285750" algn="l">
              <a:buFont typeface="Arial" panose="020B0604020202020204" pitchFamily="34" charset="0"/>
              <a:buChar char="•"/>
            </a:pPr>
            <a:r>
              <a:rPr lang="en-US" sz="1800" b="1" dirty="0"/>
              <a:t>Address</a:t>
            </a:r>
          </a:p>
          <a:p>
            <a:pPr marL="285750" indent="-285750" algn="l">
              <a:buFont typeface="Arial" panose="020B0604020202020204" pitchFamily="34" charset="0"/>
              <a:buChar char="•"/>
            </a:pPr>
            <a:r>
              <a:rPr lang="en-US" sz="1800" b="1" dirty="0"/>
              <a:t>Registration Number of Vehicle</a:t>
            </a:r>
          </a:p>
          <a:p>
            <a:pPr marL="285750" indent="-285750" algn="l">
              <a:buFont typeface="Arial" panose="020B0604020202020204" pitchFamily="34" charset="0"/>
              <a:buChar char="•"/>
            </a:pPr>
            <a:r>
              <a:rPr lang="en-US" sz="1800" b="1" dirty="0"/>
              <a:t>Show driver’s license, </a:t>
            </a:r>
          </a:p>
          <a:p>
            <a:pPr marL="285750" indent="-285750" algn="l">
              <a:buFont typeface="Arial" panose="020B0604020202020204" pitchFamily="34" charset="0"/>
              <a:buChar char="•"/>
            </a:pPr>
            <a:r>
              <a:rPr lang="en-US" sz="1800" b="1" dirty="0"/>
              <a:t>Insurance info</a:t>
            </a:r>
          </a:p>
          <a:p>
            <a:pPr algn="l"/>
            <a:endParaRPr lang="en-US" sz="1800" b="1" dirty="0"/>
          </a:p>
          <a:p>
            <a:pPr algn="l"/>
            <a:r>
              <a:rPr lang="en-US" sz="1800" b="1" dirty="0"/>
              <a:t>This is only if they are dispatched to the scene.  </a:t>
            </a:r>
          </a:p>
          <a:p>
            <a:pPr algn="l"/>
            <a:endParaRPr lang="en-US" sz="1800" b="1" dirty="0"/>
          </a:p>
          <a:p>
            <a:pPr algn="l"/>
            <a:r>
              <a:rPr lang="en-US" sz="1800" b="1" dirty="0"/>
              <a:t>There is no requirement that an officer is dispatched to every crash scene.</a:t>
            </a:r>
          </a:p>
        </p:txBody>
      </p:sp>
      <p:sp>
        <p:nvSpPr>
          <p:cNvPr id="4" name="Slide Number Placeholder 3"/>
          <p:cNvSpPr>
            <a:spLocks noGrp="1"/>
          </p:cNvSpPr>
          <p:nvPr>
            <p:ph type="sldNum" sz="quarter" idx="5"/>
          </p:nvPr>
        </p:nvSpPr>
        <p:spPr/>
        <p:txBody>
          <a:bodyPr/>
          <a:lstStyle/>
          <a:p>
            <a:fld id="{26B36251-721B-4E9D-BCEA-EF4990A381D4}" type="slidenum">
              <a:rPr lang="en-US" smtClean="0"/>
              <a:pPr/>
              <a:t>22</a:t>
            </a:fld>
            <a:endParaRPr lang="en-US"/>
          </a:p>
        </p:txBody>
      </p:sp>
    </p:spTree>
    <p:extLst>
      <p:ext uri="{BB962C8B-B14F-4D97-AF65-F5344CB8AC3E}">
        <p14:creationId xmlns:p14="http://schemas.microsoft.com/office/powerpoint/2010/main" val="31222307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normAutofit/>
          </a:bodyPr>
          <a:lstStyle/>
          <a:p>
            <a:pPr algn="l"/>
            <a:r>
              <a:rPr lang="en-US" sz="1600" b="1" i="0" u="none" strike="noStrike" baseline="0" dirty="0">
                <a:latin typeface="+mj-lt"/>
              </a:rPr>
              <a:t>ONLY APPLIES WHEN THE SALVAGE COMPANY IS APPLYING FOR A CERTIFICATE OF AUTHORITY ON BEHALF OF THE SELLER OF THE VEHICLE. </a:t>
            </a:r>
          </a:p>
          <a:p>
            <a:pPr algn="l"/>
            <a:endParaRPr lang="en-US" sz="1600" b="0" i="0" u="none" strike="noStrike" baseline="0" dirty="0">
              <a:latin typeface="+mj-lt"/>
            </a:endParaRPr>
          </a:p>
          <a:p>
            <a:pPr algn="l"/>
            <a:r>
              <a:rPr lang="en-US" sz="1600" b="0" i="0" u="none" strike="noStrike" baseline="0" dirty="0">
                <a:latin typeface="+mj-lt"/>
              </a:rPr>
              <a:t>They will </a:t>
            </a:r>
            <a:r>
              <a:rPr lang="en-US" sz="1600" b="0" i="0" u="none" strike="noStrike" cap="all" baseline="0" dirty="0">
                <a:latin typeface="+mj-lt"/>
              </a:rPr>
              <a:t>submit the application for the CoA to the Secretary of the State, hold the vehicle until the CoA returns</a:t>
            </a:r>
            <a:r>
              <a:rPr lang="en-US" sz="1600" b="0" i="0" u="none" strike="noStrike" baseline="0" dirty="0">
                <a:latin typeface="+mj-lt"/>
              </a:rPr>
              <a:t>, if it returns as stolen or to an owner other than the individual trying to sell the vehicle they must notify law enforcement who has jurisdiction in their area. </a:t>
            </a:r>
          </a:p>
          <a:p>
            <a:pPr algn="l"/>
            <a:endParaRPr lang="en-US" sz="1600" b="0" i="0" u="none" strike="noStrike" baseline="0" dirty="0">
              <a:latin typeface="+mj-lt"/>
            </a:endParaRPr>
          </a:p>
          <a:p>
            <a:pPr algn="l"/>
            <a:endParaRPr lang="en-US" sz="1800" b="1" i="0" u="none" strike="noStrike" baseline="0" dirty="0">
              <a:latin typeface="+mn-lt"/>
            </a:endParaRPr>
          </a:p>
        </p:txBody>
      </p:sp>
      <p:sp>
        <p:nvSpPr>
          <p:cNvPr id="4" name="Slide Number Placeholder 3"/>
          <p:cNvSpPr>
            <a:spLocks noGrp="1"/>
          </p:cNvSpPr>
          <p:nvPr>
            <p:ph type="sldNum" sz="quarter" idx="5"/>
          </p:nvPr>
        </p:nvSpPr>
        <p:spPr/>
        <p:txBody>
          <a:bodyPr/>
          <a:lstStyle/>
          <a:p>
            <a:fld id="{26B36251-721B-4E9D-BCEA-EF4990A381D4}" type="slidenum">
              <a:rPr lang="en-US" smtClean="0"/>
              <a:pPr/>
              <a:t>23</a:t>
            </a:fld>
            <a:endParaRPr lang="en-US"/>
          </a:p>
        </p:txBody>
      </p:sp>
    </p:spTree>
    <p:extLst>
      <p:ext uri="{BB962C8B-B14F-4D97-AF65-F5344CB8AC3E}">
        <p14:creationId xmlns:p14="http://schemas.microsoft.com/office/powerpoint/2010/main" val="35528135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normAutofit/>
          </a:bodyPr>
          <a:lstStyle/>
          <a:p>
            <a:endParaRPr lang="en-US" sz="1600" b="1" dirty="0"/>
          </a:p>
        </p:txBody>
      </p:sp>
      <p:sp>
        <p:nvSpPr>
          <p:cNvPr id="4" name="Slide Number Placeholder 3"/>
          <p:cNvSpPr>
            <a:spLocks noGrp="1"/>
          </p:cNvSpPr>
          <p:nvPr>
            <p:ph type="sldNum" sz="quarter" idx="10"/>
          </p:nvPr>
        </p:nvSpPr>
        <p:spPr/>
        <p:txBody>
          <a:bodyPr/>
          <a:lstStyle/>
          <a:p>
            <a:fld id="{26B36251-721B-4E9D-BCEA-EF4990A381D4}" type="slidenum">
              <a:rPr lang="en-US" smtClean="0"/>
              <a:pPr/>
              <a:t>24</a:t>
            </a:fld>
            <a:endParaRPr lang="en-US"/>
          </a:p>
        </p:txBody>
      </p:sp>
    </p:spTree>
    <p:extLst>
      <p:ext uri="{BB962C8B-B14F-4D97-AF65-F5344CB8AC3E}">
        <p14:creationId xmlns:p14="http://schemas.microsoft.com/office/powerpoint/2010/main" val="42581843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normAutofit/>
          </a:bodyPr>
          <a:lstStyle/>
          <a:p>
            <a:pPr algn="l"/>
            <a:r>
              <a:rPr lang="en-US" sz="1600" b="1" dirty="0"/>
              <a:t>This alert was created specifically for veterans to acknowledge that most veterans are armed and some have PTSD.  Adds additional information provided to law enforcement when looking for the missing endangered adult.</a:t>
            </a:r>
          </a:p>
          <a:p>
            <a:pPr algn="l"/>
            <a:endParaRPr lang="en-US" sz="1600" b="1" dirty="0"/>
          </a:p>
          <a:p>
            <a:pPr algn="l"/>
            <a:r>
              <a:rPr lang="en-US" sz="1600" b="1" dirty="0"/>
              <a:t>Law enforcement will generally be notified by the VA, a counselor, or family member that knows the individual is a veteran.</a:t>
            </a:r>
          </a:p>
          <a:p>
            <a:pPr algn="l"/>
            <a:endParaRPr lang="en-US" sz="1600" b="1" dirty="0"/>
          </a:p>
        </p:txBody>
      </p:sp>
      <p:sp>
        <p:nvSpPr>
          <p:cNvPr id="4" name="Slide Number Placeholder 3"/>
          <p:cNvSpPr>
            <a:spLocks noGrp="1"/>
          </p:cNvSpPr>
          <p:nvPr>
            <p:ph type="sldNum" sz="quarter" idx="5"/>
          </p:nvPr>
        </p:nvSpPr>
        <p:spPr/>
        <p:txBody>
          <a:bodyPr/>
          <a:lstStyle/>
          <a:p>
            <a:fld id="{26B36251-721B-4E9D-BCEA-EF4990A381D4}" type="slidenum">
              <a:rPr lang="en-US" smtClean="0"/>
              <a:pPr/>
              <a:t>25</a:t>
            </a:fld>
            <a:endParaRPr lang="en-US"/>
          </a:p>
        </p:txBody>
      </p:sp>
    </p:spTree>
    <p:extLst>
      <p:ext uri="{BB962C8B-B14F-4D97-AF65-F5344CB8AC3E}">
        <p14:creationId xmlns:p14="http://schemas.microsoft.com/office/powerpoint/2010/main" val="9184450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lstStyle/>
          <a:p>
            <a:pPr algn="l"/>
            <a:r>
              <a:rPr lang="en-US" sz="1800" b="1" dirty="0"/>
              <a:t>Added to the Missing Endangered Adult code. </a:t>
            </a:r>
          </a:p>
          <a:p>
            <a:pPr algn="l"/>
            <a:endParaRPr lang="en-US" sz="1800" b="1" dirty="0"/>
          </a:p>
          <a:p>
            <a:pPr algn="l"/>
            <a:r>
              <a:rPr lang="en-US" sz="1800" b="1" dirty="0"/>
              <a:t>(b) A missing veteran at risk is a high risk missing person under</a:t>
            </a:r>
          </a:p>
          <a:p>
            <a:pPr algn="l"/>
            <a:r>
              <a:rPr lang="en-US" sz="1800" b="1" dirty="0"/>
              <a:t>IC 5-2-17. A law enforcement agency receiving a report of a</a:t>
            </a:r>
          </a:p>
          <a:p>
            <a:pPr algn="l"/>
            <a:r>
              <a:rPr lang="en-US" sz="1800" b="1" dirty="0"/>
              <a:t>missing veteran at risk shall follow the procedures in IC 5-2-17 in</a:t>
            </a:r>
          </a:p>
          <a:p>
            <a:pPr algn="l"/>
            <a:r>
              <a:rPr lang="en-US" sz="1800" b="1" dirty="0"/>
              <a:t>addition to the procedures described in this chapter.</a:t>
            </a:r>
          </a:p>
          <a:p>
            <a:pPr algn="l"/>
            <a:endParaRPr lang="en-US" sz="1800" b="1" dirty="0"/>
          </a:p>
          <a:p>
            <a:pPr algn="l"/>
            <a:r>
              <a:rPr lang="en-US" sz="1800" b="1" dirty="0"/>
              <a:t>Added to 12-10-18-3 – Public Notification of Alert for endangered adult or missing veteran at risk.  </a:t>
            </a:r>
          </a:p>
          <a:p>
            <a:pPr algn="l"/>
            <a:endParaRPr lang="en-US" sz="1800" b="1" i="0" u="none" strike="noStrike" baseline="0" dirty="0">
              <a:latin typeface="+mn-lt"/>
            </a:endParaRPr>
          </a:p>
        </p:txBody>
      </p:sp>
      <p:sp>
        <p:nvSpPr>
          <p:cNvPr id="4" name="Slide Number Placeholder 3"/>
          <p:cNvSpPr>
            <a:spLocks noGrp="1"/>
          </p:cNvSpPr>
          <p:nvPr>
            <p:ph type="sldNum" sz="quarter" idx="5"/>
          </p:nvPr>
        </p:nvSpPr>
        <p:spPr/>
        <p:txBody>
          <a:bodyPr/>
          <a:lstStyle/>
          <a:p>
            <a:fld id="{26B36251-721B-4E9D-BCEA-EF4990A381D4}" type="slidenum">
              <a:rPr lang="en-US" smtClean="0"/>
              <a:pPr/>
              <a:t>26</a:t>
            </a:fld>
            <a:endParaRPr lang="en-US"/>
          </a:p>
        </p:txBody>
      </p:sp>
    </p:spTree>
    <p:extLst>
      <p:ext uri="{BB962C8B-B14F-4D97-AF65-F5344CB8AC3E}">
        <p14:creationId xmlns:p14="http://schemas.microsoft.com/office/powerpoint/2010/main" val="22912872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lstStyle/>
          <a:p>
            <a:pPr marL="285750" indent="-285750" algn="l">
              <a:buFont typeface="Arial" panose="020B0604020202020204" pitchFamily="34" charset="0"/>
              <a:buChar char="•"/>
            </a:pPr>
            <a:r>
              <a:rPr lang="en-US" sz="1600" b="1" i="0" u="none" strike="noStrike" baseline="0" dirty="0">
                <a:latin typeface="+mn-lt"/>
              </a:rPr>
              <a:t>ONLY APPLIES TO THE ELECTED OFFICIAL, NOT THEIR STAFF. </a:t>
            </a:r>
          </a:p>
        </p:txBody>
      </p:sp>
      <p:sp>
        <p:nvSpPr>
          <p:cNvPr id="4" name="Slide Number Placeholder 3"/>
          <p:cNvSpPr>
            <a:spLocks noGrp="1"/>
          </p:cNvSpPr>
          <p:nvPr>
            <p:ph type="sldNum" sz="quarter" idx="5"/>
          </p:nvPr>
        </p:nvSpPr>
        <p:spPr/>
        <p:txBody>
          <a:bodyPr/>
          <a:lstStyle/>
          <a:p>
            <a:fld id="{26B36251-721B-4E9D-BCEA-EF4990A381D4}" type="slidenum">
              <a:rPr lang="en-US" smtClean="0"/>
              <a:pPr/>
              <a:t>27</a:t>
            </a:fld>
            <a:endParaRPr lang="en-US"/>
          </a:p>
        </p:txBody>
      </p:sp>
    </p:spTree>
    <p:extLst>
      <p:ext uri="{BB962C8B-B14F-4D97-AF65-F5344CB8AC3E}">
        <p14:creationId xmlns:p14="http://schemas.microsoft.com/office/powerpoint/2010/main" val="25580261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normAutofit fontScale="92500" lnSpcReduction="10000"/>
          </a:bodyPr>
          <a:lstStyle/>
          <a:p>
            <a:pPr algn="l"/>
            <a:r>
              <a:rPr lang="en-US" sz="1600" b="1" u="sng" dirty="0"/>
              <a:t>BE CAREFUL! LEAN TOWARD DISORDERLY CONDUCT. </a:t>
            </a:r>
          </a:p>
          <a:p>
            <a:pPr algn="l"/>
            <a:endParaRPr lang="en-US" sz="1600" b="1" dirty="0"/>
          </a:p>
          <a:p>
            <a:pPr algn="l"/>
            <a:r>
              <a:rPr lang="en-US" sz="1600" b="1" dirty="0"/>
              <a:t>Only applies to the following governing bodies:</a:t>
            </a:r>
          </a:p>
          <a:p>
            <a:pPr algn="l"/>
            <a:endParaRPr lang="en-US" sz="1600" b="1" dirty="0"/>
          </a:p>
          <a:p>
            <a:pPr marL="283464" algn="l"/>
            <a:r>
              <a:rPr lang="en-US" sz="1600" b="1" dirty="0"/>
              <a:t>(2) Any county, township, school corporation, city, town, political subdivision, or other entity, by whatever name designated, exercising in a limited geographical area the executive, administrative, or legislative power of the state or a delegated local governmental power.</a:t>
            </a:r>
          </a:p>
          <a:p>
            <a:pPr marL="283464" algn="l"/>
            <a:r>
              <a:rPr lang="en-US" sz="1600" b="1" dirty="0"/>
              <a:t>(3) Any entity which is subject to either:</a:t>
            </a:r>
          </a:p>
          <a:p>
            <a:pPr marL="399593" algn="l"/>
            <a:r>
              <a:rPr lang="en-US" sz="1600" b="1" dirty="0"/>
              <a:t>(A) budget review by either the department of local government finance or the governing body of a county, city, town, township, or school corporation; or</a:t>
            </a:r>
          </a:p>
          <a:p>
            <a:pPr marL="399593" algn="l"/>
            <a:r>
              <a:rPr lang="en-US" sz="1600" b="1" dirty="0"/>
              <a:t>(B) audit by the state board of accounts that is required by statute, rule, or regulation.</a:t>
            </a:r>
          </a:p>
          <a:p>
            <a:pPr marL="399593" indent="0" algn="l">
              <a:buFont typeface="Arial" panose="020B0604020202020204" pitchFamily="34" charset="0"/>
              <a:buNone/>
            </a:pPr>
            <a:endParaRPr lang="en-US" sz="1600" b="1" dirty="0"/>
          </a:p>
          <a:p>
            <a:pPr marL="399593" indent="0" algn="l">
              <a:buFont typeface="Arial" panose="020B0604020202020204" pitchFamily="34" charset="0"/>
              <a:buNone/>
            </a:pPr>
            <a:r>
              <a:rPr lang="en-US" sz="1600" b="1" dirty="0"/>
              <a:t>School Boards are excluded 5-14-1.5-3.3 (b) This section does not apply to a meeting of the governing body of a school corporation or charter school.</a:t>
            </a:r>
          </a:p>
          <a:p>
            <a:pPr marL="399593" algn="l"/>
            <a:endParaRPr lang="en-US" sz="1600" b="1" dirty="0"/>
          </a:p>
        </p:txBody>
      </p:sp>
      <p:sp>
        <p:nvSpPr>
          <p:cNvPr id="4" name="Slide Number Placeholder 3"/>
          <p:cNvSpPr>
            <a:spLocks noGrp="1"/>
          </p:cNvSpPr>
          <p:nvPr>
            <p:ph type="sldNum" sz="quarter" idx="5"/>
          </p:nvPr>
        </p:nvSpPr>
        <p:spPr/>
        <p:txBody>
          <a:bodyPr/>
          <a:lstStyle/>
          <a:p>
            <a:fld id="{26B36251-721B-4E9D-BCEA-EF4990A381D4}" type="slidenum">
              <a:rPr lang="en-US" smtClean="0"/>
              <a:pPr/>
              <a:t>28</a:t>
            </a:fld>
            <a:endParaRPr lang="en-US"/>
          </a:p>
        </p:txBody>
      </p:sp>
    </p:spTree>
    <p:extLst>
      <p:ext uri="{BB962C8B-B14F-4D97-AF65-F5344CB8AC3E}">
        <p14:creationId xmlns:p14="http://schemas.microsoft.com/office/powerpoint/2010/main" val="41260929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normAutofit/>
          </a:bodyPr>
          <a:lstStyle/>
          <a:p>
            <a:pPr algn="l"/>
            <a:r>
              <a:rPr lang="en-US" sz="1600" b="1" i="0" u="none" strike="noStrike" baseline="0" dirty="0">
                <a:latin typeface="+mj-lt"/>
              </a:rPr>
              <a:t>This is the statute specific to School Boards.</a:t>
            </a:r>
          </a:p>
          <a:p>
            <a:pPr algn="l"/>
            <a:endParaRPr lang="en-US" sz="1600" b="1" i="0" u="none" strike="noStrike" baseline="0" dirty="0">
              <a:latin typeface="+mj-lt"/>
            </a:endParaRPr>
          </a:p>
          <a:p>
            <a:pPr marL="285750" indent="-285750" algn="l">
              <a:buFont typeface="Arial" panose="020B0604020202020204" pitchFamily="34" charset="0"/>
              <a:buChar char="•"/>
            </a:pPr>
            <a:r>
              <a:rPr lang="en-US" sz="1600" b="1" i="0" u="none" strike="noStrike" baseline="0" dirty="0">
                <a:latin typeface="+mj-lt"/>
              </a:rPr>
              <a:t>This statute was NOT amended.</a:t>
            </a:r>
          </a:p>
          <a:p>
            <a:pPr marL="285750" indent="-285750" algn="l">
              <a:buFont typeface="Arial" panose="020B0604020202020204" pitchFamily="34" charset="0"/>
              <a:buChar char="•"/>
            </a:pPr>
            <a:endParaRPr lang="en-US" sz="1600" b="1" i="0" u="none" strike="noStrike" baseline="0" dirty="0">
              <a:latin typeface="+mj-lt"/>
            </a:endParaRPr>
          </a:p>
          <a:p>
            <a:pPr marL="285750" indent="-285750" algn="l">
              <a:buFont typeface="Arial" panose="020B0604020202020204" pitchFamily="34" charset="0"/>
              <a:buChar char="•"/>
            </a:pPr>
            <a:r>
              <a:rPr lang="en-US" sz="1600" b="1" i="0" u="none" strike="noStrike" baseline="0" dirty="0">
                <a:latin typeface="+mj-lt"/>
              </a:rPr>
              <a:t>Does NOT have the 3 Warning rule…. simply allows for a person who is “Willfully Disruptive” to be removed.</a:t>
            </a:r>
          </a:p>
          <a:p>
            <a:pPr marL="285750" indent="-285750" algn="l">
              <a:buFont typeface="Arial" panose="020B0604020202020204" pitchFamily="34" charset="0"/>
              <a:buChar char="•"/>
            </a:pPr>
            <a:endParaRPr lang="en-US" sz="1600" b="1" i="0" u="none" strike="noStrike" baseline="0" dirty="0">
              <a:latin typeface="+mj-lt"/>
            </a:endParaRPr>
          </a:p>
          <a:p>
            <a:pPr marL="285750" indent="-285750" algn="l">
              <a:buFont typeface="Arial" panose="020B0604020202020204" pitchFamily="34" charset="0"/>
              <a:buChar char="•"/>
            </a:pPr>
            <a:r>
              <a:rPr lang="en-US" sz="1600" b="1" i="0" u="none" strike="noStrike" baseline="0" dirty="0">
                <a:latin typeface="+mj-lt"/>
              </a:rPr>
              <a:t>This going to mean committing “Disorderly Conduct” for our purposes! </a:t>
            </a:r>
          </a:p>
        </p:txBody>
      </p:sp>
      <p:sp>
        <p:nvSpPr>
          <p:cNvPr id="4" name="Slide Number Placeholder 3"/>
          <p:cNvSpPr>
            <a:spLocks noGrp="1"/>
          </p:cNvSpPr>
          <p:nvPr>
            <p:ph type="sldNum" sz="quarter" idx="5"/>
          </p:nvPr>
        </p:nvSpPr>
        <p:spPr/>
        <p:txBody>
          <a:bodyPr/>
          <a:lstStyle/>
          <a:p>
            <a:fld id="{26B36251-721B-4E9D-BCEA-EF4990A381D4}" type="slidenum">
              <a:rPr lang="en-US" smtClean="0"/>
              <a:pPr/>
              <a:t>29</a:t>
            </a:fld>
            <a:endParaRPr lang="en-US"/>
          </a:p>
        </p:txBody>
      </p:sp>
    </p:spTree>
    <p:extLst>
      <p:ext uri="{BB962C8B-B14F-4D97-AF65-F5344CB8AC3E}">
        <p14:creationId xmlns:p14="http://schemas.microsoft.com/office/powerpoint/2010/main" val="9911502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600" b="1" dirty="0">
                <a:latin typeface="+mn-lt"/>
                <a:ea typeface="Tahoma" panose="020B0604030504040204" pitchFamily="34" charset="0"/>
                <a:cs typeface="Tahoma" panose="020B0604030504040204" pitchFamily="34" charset="0"/>
              </a:rPr>
              <a:t>New definition of “Computer Generated Image” incorporated into the definition of an “Intimate Image” that ties to the “Revenge Porn” statute.  </a:t>
            </a:r>
          </a:p>
          <a:p>
            <a:endParaRPr lang="en-US" sz="1600" b="1" dirty="0">
              <a:latin typeface="+mn-lt"/>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5"/>
          </p:nvPr>
        </p:nvSpPr>
        <p:spPr/>
        <p:txBody>
          <a:bodyPr/>
          <a:lstStyle/>
          <a:p>
            <a:fld id="{26B36251-721B-4E9D-BCEA-EF4990A381D4}" type="slidenum">
              <a:rPr lang="en-US" smtClean="0"/>
              <a:pPr/>
              <a:t>3</a:t>
            </a:fld>
            <a:endParaRPr lang="en-US"/>
          </a:p>
        </p:txBody>
      </p:sp>
    </p:spTree>
    <p:extLst>
      <p:ext uri="{BB962C8B-B14F-4D97-AF65-F5344CB8AC3E}">
        <p14:creationId xmlns:p14="http://schemas.microsoft.com/office/powerpoint/2010/main" val="10393933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normAutofit fontScale="92500" lnSpcReduction="10000"/>
          </a:bodyPr>
          <a:lstStyle/>
          <a:p>
            <a:pPr algn="l"/>
            <a:r>
              <a:rPr lang="en-US" sz="1600" b="1" i="0" u="none" strike="noStrike" baseline="0" dirty="0">
                <a:latin typeface="+mj-lt"/>
              </a:rPr>
              <a:t>Be careful! Lean toward Disorderly Conduct. </a:t>
            </a:r>
          </a:p>
          <a:p>
            <a:pPr algn="l"/>
            <a:endParaRPr lang="en-US" sz="1600" b="1" i="0" u="none" strike="noStrike" baseline="0" dirty="0">
              <a:latin typeface="+mj-lt"/>
            </a:endParaRPr>
          </a:p>
          <a:p>
            <a:pPr algn="l"/>
            <a:r>
              <a:rPr lang="en-US" sz="1600" b="1" i="0" u="none" strike="noStrike" baseline="0" dirty="0">
                <a:latin typeface="+mj-lt"/>
              </a:rPr>
              <a:t>Only applies to the following governing bodies:</a:t>
            </a:r>
          </a:p>
          <a:p>
            <a:pPr algn="l"/>
            <a:endParaRPr lang="en-US" sz="1600" b="1" i="0" u="none" strike="noStrike" baseline="0" dirty="0">
              <a:latin typeface="+mj-lt"/>
            </a:endParaRPr>
          </a:p>
          <a:p>
            <a:pPr marL="283464" algn="l"/>
            <a:r>
              <a:rPr lang="en-US" sz="1600" b="0" i="0" dirty="0">
                <a:solidFill>
                  <a:srgbClr val="333333"/>
                </a:solidFill>
                <a:effectLst/>
                <a:highlight>
                  <a:srgbClr val="FFFFFF"/>
                </a:highlight>
                <a:latin typeface="+mj-lt"/>
              </a:rPr>
              <a:t>(2) Any county, township, school corporation, city, town, political subdivision, or other entity, by whatever name designated, exercising in a limited geographical area the executive, administrative, or legislative power of the state or a delegated local governmental power.</a:t>
            </a:r>
          </a:p>
          <a:p>
            <a:pPr marL="283464" algn="l"/>
            <a:r>
              <a:rPr lang="en-US" sz="1600" b="0" i="0" dirty="0">
                <a:solidFill>
                  <a:srgbClr val="333333"/>
                </a:solidFill>
                <a:effectLst/>
                <a:highlight>
                  <a:srgbClr val="FFFFFF"/>
                </a:highlight>
                <a:latin typeface="+mj-lt"/>
              </a:rPr>
              <a:t>(3) Any entity which is subject to either:</a:t>
            </a:r>
          </a:p>
          <a:p>
            <a:pPr marL="399593" algn="l"/>
            <a:r>
              <a:rPr lang="en-US" sz="1600" b="0" i="0" dirty="0">
                <a:solidFill>
                  <a:srgbClr val="333333"/>
                </a:solidFill>
                <a:effectLst/>
                <a:highlight>
                  <a:srgbClr val="FFFFFF"/>
                </a:highlight>
                <a:latin typeface="+mj-lt"/>
              </a:rPr>
              <a:t>(A) budget review by either the department of local government finance or the governing body of a county, city, town, township, or school corporation; or</a:t>
            </a:r>
          </a:p>
          <a:p>
            <a:pPr marL="399593" algn="l"/>
            <a:r>
              <a:rPr lang="en-US" sz="1600" b="0" i="0" dirty="0">
                <a:solidFill>
                  <a:srgbClr val="333333"/>
                </a:solidFill>
                <a:effectLst/>
                <a:highlight>
                  <a:srgbClr val="FFFFFF"/>
                </a:highlight>
                <a:latin typeface="+mj-lt"/>
              </a:rPr>
              <a:t>(B) audit by the state board of accounts that is required by statute, rule, or regulation.</a:t>
            </a:r>
          </a:p>
          <a:p>
            <a:pPr marL="399593" algn="l"/>
            <a:endParaRPr lang="en-US" sz="1600" b="0" i="0" dirty="0">
              <a:solidFill>
                <a:srgbClr val="333333"/>
              </a:solidFill>
              <a:effectLst/>
              <a:highlight>
                <a:srgbClr val="FFFFFF"/>
              </a:highlight>
              <a:latin typeface="+mj-lt"/>
            </a:endParaRPr>
          </a:p>
          <a:p>
            <a:pPr marL="399593" algn="l"/>
            <a:r>
              <a:rPr lang="en-US" sz="1600" b="0" i="0" dirty="0">
                <a:solidFill>
                  <a:srgbClr val="333333"/>
                </a:solidFill>
                <a:effectLst/>
                <a:highlight>
                  <a:srgbClr val="FFFFFF"/>
                </a:highlight>
                <a:latin typeface="+mj-lt"/>
              </a:rPr>
              <a:t>School Boards are excluded 5-14-1.5-3.3</a:t>
            </a:r>
            <a:r>
              <a:rPr lang="en-US" sz="1600" b="0" i="0" u="none" strike="noStrike" baseline="0" dirty="0">
                <a:solidFill>
                  <a:srgbClr val="333333"/>
                </a:solidFill>
                <a:effectLst/>
                <a:highlight>
                  <a:srgbClr val="FFFFFF"/>
                </a:highlight>
                <a:latin typeface="+mj-lt"/>
              </a:rPr>
              <a:t> </a:t>
            </a:r>
            <a:r>
              <a:rPr lang="en-US" sz="1800" b="1" i="0" u="none" strike="noStrike" baseline="0" dirty="0">
                <a:latin typeface="TimesNewRomanPSMT,Bold"/>
              </a:rPr>
              <a:t>(b) This section does not apply to a meeting of the governing body of a school corporation or charter school.</a:t>
            </a:r>
            <a:endParaRPr lang="en-US" sz="1600" b="0" i="0" dirty="0">
              <a:solidFill>
                <a:srgbClr val="333333"/>
              </a:solidFill>
              <a:effectLst/>
              <a:highlight>
                <a:srgbClr val="FFFFFF"/>
              </a:highlight>
              <a:latin typeface="+mj-lt"/>
            </a:endParaRPr>
          </a:p>
          <a:p>
            <a:pPr marL="399593" algn="l"/>
            <a:endParaRPr lang="en-US" sz="1600" b="0" i="0" dirty="0">
              <a:solidFill>
                <a:srgbClr val="333333"/>
              </a:solidFill>
              <a:effectLst/>
              <a:highlight>
                <a:srgbClr val="FFFFFF"/>
              </a:highlight>
              <a:latin typeface="+mj-lt"/>
            </a:endParaRPr>
          </a:p>
          <a:p>
            <a:pPr marL="399593" algn="l"/>
            <a:endParaRPr lang="en-US" sz="1600" b="0" i="0" dirty="0">
              <a:solidFill>
                <a:srgbClr val="333333"/>
              </a:solidFill>
              <a:effectLst/>
              <a:highlight>
                <a:srgbClr val="FFFFFF"/>
              </a:highlight>
              <a:latin typeface="+mj-lt"/>
            </a:endParaRPr>
          </a:p>
          <a:p>
            <a:pPr algn="l"/>
            <a:endParaRPr lang="en-US" sz="1800" b="1" i="0" u="none" strike="noStrike" baseline="0" dirty="0">
              <a:latin typeface="+mn-lt"/>
            </a:endParaRPr>
          </a:p>
        </p:txBody>
      </p:sp>
      <p:sp>
        <p:nvSpPr>
          <p:cNvPr id="4" name="Slide Number Placeholder 3"/>
          <p:cNvSpPr>
            <a:spLocks noGrp="1"/>
          </p:cNvSpPr>
          <p:nvPr>
            <p:ph type="sldNum" sz="quarter" idx="5"/>
          </p:nvPr>
        </p:nvSpPr>
        <p:spPr/>
        <p:txBody>
          <a:bodyPr/>
          <a:lstStyle/>
          <a:p>
            <a:fld id="{26B36251-721B-4E9D-BCEA-EF4990A381D4}" type="slidenum">
              <a:rPr lang="en-US" smtClean="0"/>
              <a:pPr/>
              <a:t>30</a:t>
            </a:fld>
            <a:endParaRPr lang="en-US"/>
          </a:p>
        </p:txBody>
      </p:sp>
    </p:spTree>
    <p:extLst>
      <p:ext uri="{BB962C8B-B14F-4D97-AF65-F5344CB8AC3E}">
        <p14:creationId xmlns:p14="http://schemas.microsoft.com/office/powerpoint/2010/main" val="5261691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normAutofit/>
          </a:bodyPr>
          <a:lstStyle/>
          <a:p>
            <a:pPr marL="399593" algn="l"/>
            <a:r>
              <a:rPr lang="en-US" sz="1200" b="0" i="0" dirty="0">
                <a:solidFill>
                  <a:srgbClr val="333333"/>
                </a:solidFill>
                <a:effectLst/>
                <a:highlight>
                  <a:srgbClr val="FFFFFF"/>
                </a:highlight>
                <a:latin typeface="+mj-lt"/>
              </a:rPr>
              <a:t>Findings before Nov. 1 each year.  Believe there will be 2 reports submitted before it’s sunset in 2026. </a:t>
            </a:r>
          </a:p>
          <a:p>
            <a:pPr marL="399593" algn="l"/>
            <a:endParaRPr lang="en-US" sz="1200" b="0" i="0" dirty="0">
              <a:solidFill>
                <a:srgbClr val="333333"/>
              </a:solidFill>
              <a:effectLst/>
              <a:highlight>
                <a:srgbClr val="FFFFFF"/>
              </a:highlight>
              <a:latin typeface="+mj-lt"/>
            </a:endParaRPr>
          </a:p>
          <a:p>
            <a:pPr algn="l"/>
            <a:r>
              <a:rPr lang="en-US" sz="1200" b="1" i="0" u="none" strike="noStrike" baseline="0" dirty="0">
                <a:latin typeface="+mj-lt"/>
              </a:rPr>
              <a:t>The commission consists of the following sixteen (16)</a:t>
            </a:r>
          </a:p>
          <a:p>
            <a:pPr algn="l"/>
            <a:r>
              <a:rPr lang="en-US" sz="1200" b="1" i="0" u="none" strike="noStrike" baseline="0" dirty="0">
                <a:latin typeface="+mj-lt"/>
              </a:rPr>
              <a:t>members:</a:t>
            </a:r>
          </a:p>
          <a:p>
            <a:pPr algn="l"/>
            <a:r>
              <a:rPr lang="en-US" sz="1200" b="1" i="0" u="none" strike="noStrike" baseline="0" dirty="0">
                <a:latin typeface="+mj-lt"/>
              </a:rPr>
              <a:t>(1) The president pro tempore of the senate; (2) The minority leader of the senate;</a:t>
            </a:r>
          </a:p>
          <a:p>
            <a:pPr algn="l"/>
            <a:r>
              <a:rPr lang="en-US" sz="1200" b="1" i="0" u="none" strike="noStrike" baseline="0" dirty="0">
                <a:latin typeface="+mj-lt"/>
              </a:rPr>
              <a:t>(3) The speaker of the house of representatives; (4) The minority leader of the house of representatives; (5) The governor; (6) The superintendent of the state police department; (7) The commissioner of the Indiana department of correction; (8) The director of the division of mental health and addiction</a:t>
            </a:r>
          </a:p>
          <a:p>
            <a:pPr algn="l"/>
            <a:r>
              <a:rPr lang="en-US" sz="1200" b="1" i="0" u="none" strike="noStrike" baseline="0" dirty="0">
                <a:latin typeface="+mj-lt"/>
              </a:rPr>
              <a:t>of the office of the secretary of the family and social services</a:t>
            </a:r>
          </a:p>
          <a:p>
            <a:pPr algn="l"/>
            <a:r>
              <a:rPr lang="en-US" sz="1200" b="1" i="0" u="none" strike="noStrike" baseline="0" dirty="0">
                <a:latin typeface="+mj-lt"/>
              </a:rPr>
              <a:t>Administration; (9) The budget director; (10) The chief justice of Indiana; (11) The president of the Indiana judges association; (12) The executive director of the Indiana prosecuting attorneys council; (13) A victim advocate from a prosecuting attorney's office; (14) The executive director of the Indiana public defender council; (15) The president of the Indiana sheriffs' association; (16) The executive director of the association of Indiana</a:t>
            </a:r>
          </a:p>
          <a:p>
            <a:pPr algn="l"/>
            <a:r>
              <a:rPr lang="en-US" sz="1200" b="1" i="0" u="none" strike="noStrike" baseline="0" dirty="0">
                <a:latin typeface="+mj-lt"/>
              </a:rPr>
              <a:t>counties.  (or a designee or any of the above)</a:t>
            </a:r>
          </a:p>
        </p:txBody>
      </p:sp>
      <p:sp>
        <p:nvSpPr>
          <p:cNvPr id="4" name="Slide Number Placeholder 3"/>
          <p:cNvSpPr>
            <a:spLocks noGrp="1"/>
          </p:cNvSpPr>
          <p:nvPr>
            <p:ph type="sldNum" sz="quarter" idx="5"/>
          </p:nvPr>
        </p:nvSpPr>
        <p:spPr/>
        <p:txBody>
          <a:bodyPr/>
          <a:lstStyle/>
          <a:p>
            <a:fld id="{26B36251-721B-4E9D-BCEA-EF4990A381D4}" type="slidenum">
              <a:rPr lang="en-US" smtClean="0"/>
              <a:pPr/>
              <a:t>31</a:t>
            </a:fld>
            <a:endParaRPr lang="en-US"/>
          </a:p>
        </p:txBody>
      </p:sp>
    </p:spTree>
    <p:extLst>
      <p:ext uri="{BB962C8B-B14F-4D97-AF65-F5344CB8AC3E}">
        <p14:creationId xmlns:p14="http://schemas.microsoft.com/office/powerpoint/2010/main" val="801359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normAutofit fontScale="62500" lnSpcReduction="20000"/>
          </a:bodyPr>
          <a:lstStyle/>
          <a:p>
            <a:pPr marL="0" algn="l" defTabSz="914400" rtl="0" eaLnBrk="1" latinLnBrk="0" hangingPunct="1"/>
            <a:r>
              <a:rPr lang="en-US" sz="1600" b="1" dirty="0">
                <a:latin typeface="+mn-lt"/>
                <a:ea typeface="Tahoma" panose="020B0604030504040204" pitchFamily="34" charset="0"/>
                <a:cs typeface="Tahoma" panose="020B0604030504040204" pitchFamily="34" charset="0"/>
              </a:rPr>
              <a:t>AMENDS CRIME OF </a:t>
            </a:r>
            <a:r>
              <a:rPr lang="en-US" sz="1600" b="1" u="sng" dirty="0">
                <a:latin typeface="+mn-lt"/>
                <a:ea typeface="Tahoma" panose="020B0604030504040204" pitchFamily="34" charset="0"/>
                <a:cs typeface="Tahoma" panose="020B0604030504040204" pitchFamily="34" charset="0"/>
              </a:rPr>
              <a:t>DISTRIBUTION OF AN INTIMATE IMAGE</a:t>
            </a:r>
            <a:r>
              <a:rPr lang="en-US" sz="1600" b="1" u="none" dirty="0">
                <a:latin typeface="+mn-lt"/>
                <a:ea typeface="Tahoma" panose="020B0604030504040204" pitchFamily="34" charset="0"/>
                <a:cs typeface="Tahoma" panose="020B0604030504040204" pitchFamily="34" charset="0"/>
              </a:rPr>
              <a:t> - </a:t>
            </a:r>
            <a:r>
              <a:rPr lang="en-US" sz="1600" b="1" kern="1200" dirty="0">
                <a:solidFill>
                  <a:schemeClr val="tx1"/>
                </a:solidFill>
                <a:latin typeface="+mn-lt"/>
                <a:ea typeface="Tahoma" panose="020B0604030504040204" pitchFamily="34" charset="0"/>
                <a:cs typeface="Tahoma" panose="020B0604030504040204" pitchFamily="34" charset="0"/>
              </a:rPr>
              <a:t>Class A misdemeanor; Level 6 felony prior unrelated conviction under this section.</a:t>
            </a:r>
          </a:p>
          <a:p>
            <a:pPr marL="0" indent="0">
              <a:buFont typeface="Arial" panose="020B0604020202020204" pitchFamily="34" charset="0"/>
              <a:buNone/>
            </a:pPr>
            <a:endParaRPr lang="en-US" sz="1600" b="1" dirty="0">
              <a:latin typeface="+mn-lt"/>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en-US" sz="1600" b="1" dirty="0">
                <a:latin typeface="+mn-lt"/>
                <a:ea typeface="Tahoma" panose="020B0604030504040204" pitchFamily="34" charset="0"/>
                <a:cs typeface="Tahoma" panose="020B0604030504040204" pitchFamily="34" charset="0"/>
              </a:rPr>
              <a:t>THIS CAME FROM A CASE WHERE A STUDENT USED AI TO CREATE AND DISSEMINATE THROUGHOUT THE SCHOOL SEXUAL IMAGES MADE TO LOOK LIKE ONE OF THE TEACHERS IN THE SCHOOL</a:t>
            </a:r>
          </a:p>
          <a:p>
            <a:pPr marL="285750" indent="-285750">
              <a:buFont typeface="Arial" panose="020B0604020202020204" pitchFamily="34" charset="0"/>
              <a:buChar char="•"/>
            </a:pPr>
            <a:endParaRPr lang="en-US" sz="1600" b="1" dirty="0">
              <a:latin typeface="+mn-lt"/>
              <a:ea typeface="Tahoma" panose="020B0604030504040204" pitchFamily="34" charset="0"/>
              <a:cs typeface="Tahoma" panose="020B0604030504040204" pitchFamily="34" charset="0"/>
            </a:endParaRPr>
          </a:p>
          <a:p>
            <a:pPr marL="742950" lvl="1" indent="-285750">
              <a:buFont typeface="Arial" panose="020B0604020202020204" pitchFamily="34" charset="0"/>
              <a:buChar char="•"/>
            </a:pPr>
            <a:r>
              <a:rPr lang="en-US" sz="1600" b="1" dirty="0">
                <a:latin typeface="+mn-lt"/>
                <a:ea typeface="Tahoma" panose="020B0604030504040204" pitchFamily="34" charset="0"/>
                <a:cs typeface="Tahoma" panose="020B0604030504040204" pitchFamily="34" charset="0"/>
              </a:rPr>
              <a:t>Revenge Porn statute was not violated because the images were digitally created and not technically an “intimate image” at the time of the offense.    </a:t>
            </a:r>
          </a:p>
          <a:p>
            <a:pPr marL="285750" indent="-285750">
              <a:buFont typeface="Arial" panose="020B0604020202020204" pitchFamily="34" charset="0"/>
              <a:buChar char="•"/>
            </a:pPr>
            <a:endParaRPr lang="en-US" sz="1600" b="1" dirty="0">
              <a:latin typeface="+mn-lt"/>
              <a:ea typeface="Tahoma" panose="020B0604030504040204" pitchFamily="34" charset="0"/>
              <a:cs typeface="Tahoma" panose="020B0604030504040204" pitchFamily="34" charset="0"/>
            </a:endParaRPr>
          </a:p>
          <a:p>
            <a:pPr marL="742950" lvl="1" indent="-285750">
              <a:buFont typeface="Arial" panose="020B0604020202020204" pitchFamily="34" charset="0"/>
              <a:buChar char="•"/>
            </a:pPr>
            <a:r>
              <a:rPr lang="en-US" sz="1600" b="1" dirty="0">
                <a:latin typeface="+mn-lt"/>
                <a:ea typeface="Tahoma" panose="020B0604030504040204" pitchFamily="34" charset="0"/>
                <a:cs typeface="Tahoma" panose="020B0604030504040204" pitchFamily="34" charset="0"/>
              </a:rPr>
              <a:t>They were also not sent by the teacher, which was originally a requirement of the statute (Person depicted had to send or picture taken by disseminator while they were in the same room as the depicted victim).</a:t>
            </a:r>
          </a:p>
          <a:p>
            <a:endParaRPr lang="en-US" sz="1600" b="1" dirty="0">
              <a:latin typeface="+mn-lt"/>
              <a:ea typeface="Tahoma" panose="020B0604030504040204" pitchFamily="34" charset="0"/>
              <a:cs typeface="Tahoma" panose="020B0604030504040204" pitchFamily="34" charset="0"/>
            </a:endParaRPr>
          </a:p>
          <a:p>
            <a:r>
              <a:rPr lang="en-US" sz="1600" b="1" dirty="0">
                <a:latin typeface="+mn-lt"/>
                <a:ea typeface="Tahoma" panose="020B0604030504040204" pitchFamily="34" charset="0"/>
                <a:cs typeface="Tahoma" panose="020B0604030504040204" pitchFamily="34" charset="0"/>
              </a:rPr>
              <a:t>BIG CHANGES:</a:t>
            </a:r>
          </a:p>
          <a:p>
            <a:pPr marL="285750" indent="-285750">
              <a:buFont typeface="Arial" panose="020B0604020202020204" pitchFamily="34" charset="0"/>
              <a:buChar char="•"/>
            </a:pPr>
            <a:r>
              <a:rPr lang="en-US" sz="1600" b="1" dirty="0">
                <a:latin typeface="+mn-lt"/>
                <a:ea typeface="Tahoma" panose="020B0604030504040204" pitchFamily="34" charset="0"/>
                <a:cs typeface="Tahoma" panose="020B0604030504040204" pitchFamily="34" charset="0"/>
              </a:rPr>
              <a:t>Covers AI generated “</a:t>
            </a:r>
            <a:r>
              <a:rPr lang="en-US" sz="1600" b="1" u="sng" dirty="0">
                <a:latin typeface="+mn-lt"/>
                <a:ea typeface="Tahoma" panose="020B0604030504040204" pitchFamily="34" charset="0"/>
                <a:cs typeface="Tahoma" panose="020B0604030504040204" pitchFamily="34" charset="0"/>
              </a:rPr>
              <a:t>APPEARS TO DEPICT</a:t>
            </a:r>
            <a:r>
              <a:rPr lang="en-US" sz="1600" b="1" dirty="0">
                <a:latin typeface="+mn-lt"/>
                <a:ea typeface="Tahoma" panose="020B0604030504040204" pitchFamily="34" charset="0"/>
                <a:cs typeface="Tahoma" panose="020B0604030504040204" pitchFamily="34" charset="0"/>
              </a:rPr>
              <a:t>” the alleged victim</a:t>
            </a:r>
          </a:p>
          <a:p>
            <a:pPr marL="285750" indent="-285750">
              <a:buFont typeface="Arial" panose="020B0604020202020204" pitchFamily="34" charset="0"/>
              <a:buChar char="•"/>
            </a:pPr>
            <a:r>
              <a:rPr lang="en-US" sz="1600" b="1" dirty="0">
                <a:latin typeface="+mn-lt"/>
                <a:ea typeface="Tahoma" panose="020B0604030504040204" pitchFamily="34" charset="0"/>
                <a:cs typeface="Tahoma" panose="020B0604030504040204" pitchFamily="34" charset="0"/>
              </a:rPr>
              <a:t>Adds terms </a:t>
            </a:r>
            <a:r>
              <a:rPr lang="en-US" sz="1600" b="1" u="sng" dirty="0">
                <a:latin typeface="+mn-lt"/>
                <a:ea typeface="Tahoma" panose="020B0604030504040204" pitchFamily="34" charset="0"/>
                <a:cs typeface="Tahoma" panose="020B0604030504040204" pitchFamily="34" charset="0"/>
              </a:rPr>
              <a:t>CREATED and DISSEMINATED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1" u="sng" dirty="0">
                <a:latin typeface="+mn-lt"/>
                <a:ea typeface="Tahoma" panose="020B0604030504040204" pitchFamily="34" charset="0"/>
                <a:cs typeface="Tahoma" panose="020B0604030504040204" pitchFamily="34" charset="0"/>
              </a:rPr>
              <a:t>DOES NOT HAVE TO BE INITIALLY SENT BY THE VICTIM</a:t>
            </a:r>
            <a:r>
              <a:rPr lang="en-US" sz="1600" b="1" u="none" dirty="0">
                <a:latin typeface="+mn-lt"/>
                <a:ea typeface="Tahoma" panose="020B0604030504040204" pitchFamily="34" charset="0"/>
                <a:cs typeface="Tahoma" panose="020B0604030504040204" pitchFamily="34" charset="0"/>
              </a:rPr>
              <a:t>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1" u="none" dirty="0">
                <a:latin typeface="+mn-lt"/>
                <a:ea typeface="Tahoma" panose="020B0604030504040204" pitchFamily="34" charset="0"/>
                <a:cs typeface="Tahoma" panose="020B0604030504040204" pitchFamily="34" charset="0"/>
              </a:rPr>
              <a:t>[</a:t>
            </a:r>
            <a:r>
              <a:rPr lang="en-US" sz="1600" b="1" dirty="0">
                <a:latin typeface="+mn-lt"/>
                <a:ea typeface="Tahoma" panose="020B0604030504040204" pitchFamily="34" charset="0"/>
                <a:cs typeface="Tahoma" panose="020B0604030504040204" pitchFamily="34" charset="0"/>
              </a:rPr>
              <a:t>Remember the original statute covered when the victim took the picture and originally sent it to the person who then further disseminated without their permission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1" dirty="0">
                <a:latin typeface="+mn-lt"/>
                <a:ea typeface="Tahoma" panose="020B0604030504040204" pitchFamily="34" charset="0"/>
                <a:cs typeface="Tahoma" panose="020B0604030504040204" pitchFamily="34" charset="0"/>
              </a:rPr>
              <a:t>New language = “</a:t>
            </a:r>
            <a:r>
              <a:rPr lang="en-US" sz="1600" b="1" u="sng" kern="1200" dirty="0">
                <a:solidFill>
                  <a:schemeClr val="tx1"/>
                </a:solidFill>
                <a:latin typeface="+mn-lt"/>
                <a:ea typeface="Tahoma" panose="020B0604030504040204" pitchFamily="34" charset="0"/>
                <a:cs typeface="Tahoma" panose="020B0604030504040204" pitchFamily="34" charset="0"/>
              </a:rPr>
              <a:t>(e) it is not a necessary element of the offense described in subsection (d) that the individual depicted in the intimate image actually sent the image</a:t>
            </a:r>
            <a:r>
              <a:rPr lang="en-US" sz="1600" b="1" u="none" kern="1200" dirty="0">
                <a:solidFill>
                  <a:schemeClr val="tx1"/>
                </a:solidFill>
                <a:latin typeface="+mn-lt"/>
                <a:ea typeface="Tahoma" panose="020B0604030504040204" pitchFamily="34" charset="0"/>
                <a:cs typeface="Tahoma" panose="020B0604030504040204" pitchFamily="34" charset="0"/>
              </a:rPr>
              <a:t>.”]</a:t>
            </a:r>
          </a:p>
          <a:p>
            <a:endParaRPr lang="en-US" sz="1600" b="1" dirty="0">
              <a:latin typeface="+mn-lt"/>
              <a:ea typeface="Tahoma" panose="020B0604030504040204" pitchFamily="34" charset="0"/>
              <a:cs typeface="Tahoma" panose="020B0604030504040204" pitchFamily="34" charset="0"/>
            </a:endParaRPr>
          </a:p>
          <a:p>
            <a:r>
              <a:rPr lang="en-US" sz="1600" b="1" dirty="0">
                <a:latin typeface="+mn-lt"/>
                <a:ea typeface="Tahoma" panose="020B0604030504040204" pitchFamily="34" charset="0"/>
                <a:cs typeface="Tahoma" panose="020B0604030504040204" pitchFamily="34" charset="0"/>
              </a:rPr>
              <a:t>EXCLUSIONS:</a:t>
            </a:r>
          </a:p>
          <a:p>
            <a:pPr marL="285750" indent="-285750">
              <a:buFont typeface="Arial" panose="020B0604020202020204" pitchFamily="34" charset="0"/>
              <a:buChar char="•"/>
            </a:pPr>
            <a:r>
              <a:rPr lang="en-US" sz="1600" b="1" dirty="0">
                <a:latin typeface="+mn-lt"/>
                <a:ea typeface="Tahoma" panose="020B0604030504040204" pitchFamily="34" charset="0"/>
                <a:cs typeface="Tahoma" panose="020B0604030504040204" pitchFamily="34" charset="0"/>
              </a:rPr>
              <a:t>Media</a:t>
            </a:r>
          </a:p>
          <a:p>
            <a:pPr marL="285750" indent="-285750">
              <a:buFont typeface="Arial" panose="020B0604020202020204" pitchFamily="34" charset="0"/>
              <a:buChar char="•"/>
            </a:pPr>
            <a:r>
              <a:rPr lang="en-US" sz="1600" b="1" dirty="0">
                <a:latin typeface="+mn-lt"/>
                <a:ea typeface="Tahoma" panose="020B0604030504040204" pitchFamily="34" charset="0"/>
                <a:cs typeface="Tahoma" panose="020B0604030504040204" pitchFamily="34" charset="0"/>
              </a:rPr>
              <a:t>Cloud service, </a:t>
            </a:r>
          </a:p>
          <a:p>
            <a:pPr marL="285750" indent="-285750">
              <a:buFont typeface="Arial" panose="020B0604020202020204" pitchFamily="34" charset="0"/>
              <a:buChar char="•"/>
            </a:pPr>
            <a:r>
              <a:rPr lang="en-US" sz="1600" b="1" dirty="0">
                <a:latin typeface="+mn-lt"/>
                <a:ea typeface="Tahoma" panose="020B0604030504040204" pitchFamily="34" charset="0"/>
                <a:cs typeface="Tahoma" panose="020B0604030504040204" pitchFamily="34" charset="0"/>
              </a:rPr>
              <a:t>Internet provider </a:t>
            </a:r>
          </a:p>
          <a:p>
            <a:pPr marL="285750" indent="-285750">
              <a:buFont typeface="Arial" panose="020B0604020202020204" pitchFamily="34" charset="0"/>
              <a:buChar char="•"/>
            </a:pPr>
            <a:r>
              <a:rPr lang="en-US" sz="1600" b="1" dirty="0">
                <a:latin typeface="+mn-lt"/>
                <a:ea typeface="Tahoma" panose="020B0604030504040204" pitchFamily="34" charset="0"/>
                <a:cs typeface="Tahoma" panose="020B0604030504040204" pitchFamily="34" charset="0"/>
              </a:rPr>
              <a:t>Search engine </a:t>
            </a:r>
          </a:p>
          <a:p>
            <a:pPr marL="0" indent="0">
              <a:buFont typeface="Arial" panose="020B0604020202020204" pitchFamily="34" charset="0"/>
              <a:buNone/>
            </a:pPr>
            <a:r>
              <a:rPr lang="en-US" sz="1600" b="1" dirty="0">
                <a:latin typeface="+mn-lt"/>
                <a:ea typeface="Tahoma" panose="020B0604030504040204" pitchFamily="34" charset="0"/>
                <a:cs typeface="Tahoma" panose="020B0604030504040204" pitchFamily="34" charset="0"/>
              </a:rPr>
              <a:t>creating or publishing content</a:t>
            </a:r>
          </a:p>
        </p:txBody>
      </p:sp>
      <p:sp>
        <p:nvSpPr>
          <p:cNvPr id="4" name="Slide Number Placeholder 3"/>
          <p:cNvSpPr>
            <a:spLocks noGrp="1"/>
          </p:cNvSpPr>
          <p:nvPr>
            <p:ph type="sldNum" sz="quarter" idx="5"/>
          </p:nvPr>
        </p:nvSpPr>
        <p:spPr/>
        <p:txBody>
          <a:bodyPr/>
          <a:lstStyle/>
          <a:p>
            <a:fld id="{26B36251-721B-4E9D-BCEA-EF4990A381D4}" type="slidenum">
              <a:rPr lang="en-US" smtClean="0"/>
              <a:pPr/>
              <a:t>4</a:t>
            </a:fld>
            <a:endParaRPr lang="en-US"/>
          </a:p>
        </p:txBody>
      </p:sp>
    </p:spTree>
    <p:extLst>
      <p:ext uri="{BB962C8B-B14F-4D97-AF65-F5344CB8AC3E}">
        <p14:creationId xmlns:p14="http://schemas.microsoft.com/office/powerpoint/2010/main" val="1322173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lstStyle/>
          <a:p>
            <a:r>
              <a:rPr lang="en-US" sz="1600" b="1" dirty="0">
                <a:latin typeface="+mn-lt"/>
                <a:ea typeface="Tahoma" panose="020B0604030504040204" pitchFamily="34" charset="0"/>
                <a:cs typeface="Tahoma" panose="020B0604030504040204" pitchFamily="34" charset="0"/>
              </a:rPr>
              <a:t>Adds to the definition of “Peep” using a concealed camera…</a:t>
            </a:r>
          </a:p>
          <a:p>
            <a:endParaRPr lang="en-US" sz="1600" b="1" dirty="0">
              <a:latin typeface="+mn-lt"/>
              <a:ea typeface="Tahoma" panose="020B0604030504040204" pitchFamily="34" charset="0"/>
              <a:cs typeface="Tahoma" panose="020B0604030504040204" pitchFamily="34" charset="0"/>
            </a:endParaRPr>
          </a:p>
          <a:p>
            <a:r>
              <a:rPr lang="en-US" sz="1600" b="1" dirty="0">
                <a:latin typeface="+mn-lt"/>
                <a:ea typeface="Tahoma" panose="020B0604030504040204" pitchFamily="34" charset="0"/>
                <a:cs typeface="Tahoma" panose="020B0604030504040204" pitchFamily="34" charset="0"/>
              </a:rPr>
              <a:t>Current language just says “looking” into.</a:t>
            </a:r>
          </a:p>
        </p:txBody>
      </p:sp>
      <p:sp>
        <p:nvSpPr>
          <p:cNvPr id="4" name="Slide Number Placeholder 3"/>
          <p:cNvSpPr>
            <a:spLocks noGrp="1"/>
          </p:cNvSpPr>
          <p:nvPr>
            <p:ph type="sldNum" sz="quarter" idx="5"/>
          </p:nvPr>
        </p:nvSpPr>
        <p:spPr/>
        <p:txBody>
          <a:bodyPr/>
          <a:lstStyle/>
          <a:p>
            <a:fld id="{26B36251-721B-4E9D-BCEA-EF4990A381D4}" type="slidenum">
              <a:rPr lang="en-US" smtClean="0"/>
              <a:pPr/>
              <a:t>5</a:t>
            </a:fld>
            <a:endParaRPr lang="en-US"/>
          </a:p>
        </p:txBody>
      </p:sp>
    </p:spTree>
    <p:extLst>
      <p:ext uri="{BB962C8B-B14F-4D97-AF65-F5344CB8AC3E}">
        <p14:creationId xmlns:p14="http://schemas.microsoft.com/office/powerpoint/2010/main" val="2639398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latin typeface="+mn-lt"/>
                <a:ea typeface="Tahoma" panose="020B0604030504040204" pitchFamily="34" charset="0"/>
                <a:cs typeface="Tahoma" panose="020B0604030504040204" pitchFamily="34" charset="0"/>
              </a:rPr>
              <a:t>Increases the weight of street drugs and is cheaper than most other drugs.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1" dirty="0">
                <a:latin typeface="+mn-lt"/>
                <a:ea typeface="Tahoma" panose="020B0604030504040204" pitchFamily="34" charset="0"/>
                <a:cs typeface="Tahoma" panose="020B0604030504040204" pitchFamily="34" charset="0"/>
              </a:rPr>
              <a:t>Causes bad ulcers on the skin when used.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1" dirty="0">
                <a:latin typeface="+mn-lt"/>
                <a:ea typeface="Tahoma" panose="020B0604030504040204" pitchFamily="34" charset="0"/>
                <a:cs typeface="Tahoma" panose="020B0604030504040204" pitchFamily="34" charset="0"/>
              </a:rPr>
              <a:t>Mixed with fentanyl and cocaine.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1" dirty="0">
                <a:latin typeface="+mn-lt"/>
                <a:ea typeface="Tahoma" panose="020B0604030504040204" pitchFamily="34" charset="0"/>
                <a:cs typeface="Tahoma" panose="020B0604030504040204" pitchFamily="34" charset="0"/>
              </a:rPr>
              <a:t>Xylazine is not reversable by Narcan and is causing many overdoses across the country.  </a:t>
            </a:r>
          </a:p>
          <a:p>
            <a:endParaRPr lang="en-US" sz="1600" b="1" dirty="0">
              <a:latin typeface="+mn-lt"/>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1600" b="1" dirty="0">
                <a:latin typeface="+mn-lt"/>
                <a:ea typeface="Tahoma" panose="020B0604030504040204" pitchFamily="34" charset="0"/>
                <a:cs typeface="Tahoma" panose="020B0604030504040204" pitchFamily="34" charset="0"/>
              </a:rPr>
              <a:t>Exceptions: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1" dirty="0">
                <a:latin typeface="+mn-lt"/>
                <a:ea typeface="Tahoma" panose="020B0604030504040204" pitchFamily="34" charset="0"/>
                <a:cs typeface="Tahoma" panose="020B0604030504040204" pitchFamily="34" charset="0"/>
              </a:rPr>
              <a:t>For use on a nonhuman species (Veterinarians typically use on horses).  </a:t>
            </a:r>
          </a:p>
          <a:p>
            <a:pPr marL="742950" lvl="1" indent="-285750">
              <a:buFont typeface="Arial" panose="020B0604020202020204" pitchFamily="34" charset="0"/>
              <a:buChar char="•"/>
            </a:pPr>
            <a:r>
              <a:rPr lang="en-US" sz="1600" b="1" dirty="0">
                <a:latin typeface="+mn-lt"/>
                <a:ea typeface="Tahoma" panose="020B0604030504040204" pitchFamily="34" charset="0"/>
                <a:cs typeface="Tahoma" panose="020B0604030504040204" pitchFamily="34" charset="0"/>
              </a:rPr>
              <a:t>IF approved in future by FDA and/or Federal Health and Human Services Administration for human drug use.</a:t>
            </a:r>
          </a:p>
        </p:txBody>
      </p:sp>
      <p:sp>
        <p:nvSpPr>
          <p:cNvPr id="4" name="Slide Number Placeholder 3"/>
          <p:cNvSpPr>
            <a:spLocks noGrp="1"/>
          </p:cNvSpPr>
          <p:nvPr>
            <p:ph type="sldNum" sz="quarter" idx="5"/>
          </p:nvPr>
        </p:nvSpPr>
        <p:spPr/>
        <p:txBody>
          <a:bodyPr/>
          <a:lstStyle/>
          <a:p>
            <a:fld id="{26B36251-721B-4E9D-BCEA-EF4990A381D4}" type="slidenum">
              <a:rPr lang="en-US" smtClean="0"/>
              <a:pPr/>
              <a:t>6</a:t>
            </a:fld>
            <a:endParaRPr lang="en-US"/>
          </a:p>
        </p:txBody>
      </p:sp>
    </p:spTree>
    <p:extLst>
      <p:ext uri="{BB962C8B-B14F-4D97-AF65-F5344CB8AC3E}">
        <p14:creationId xmlns:p14="http://schemas.microsoft.com/office/powerpoint/2010/main" val="30425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lstStyle/>
          <a:p>
            <a:r>
              <a:rPr lang="en-US" sz="1600" b="1" dirty="0">
                <a:latin typeface="+mn-lt"/>
                <a:ea typeface="Tahoma" panose="020B0604030504040204" pitchFamily="34" charset="0"/>
                <a:cs typeface="Tahoma" panose="020B0604030504040204" pitchFamily="34" charset="0"/>
              </a:rPr>
              <a:t>New subsection added to the Criminal Trespass Law:</a:t>
            </a:r>
          </a:p>
          <a:p>
            <a:endParaRPr lang="en-US" sz="1600" b="1" dirty="0">
              <a:latin typeface="+mn-lt"/>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en-US" sz="1600" b="1" dirty="0">
                <a:latin typeface="+mn-lt"/>
                <a:ea typeface="Tahoma" panose="020B0604030504040204" pitchFamily="34" charset="0"/>
                <a:cs typeface="Tahoma" panose="020B0604030504040204" pitchFamily="34" charset="0"/>
              </a:rPr>
              <a:t>This bill comes from issues with law enforcement not having an “agency” agreement with property owners to directly trespass individuals from their property (i.e., officer is the one who notifies the person they are trespassing and tell them to leave).  </a:t>
            </a:r>
          </a:p>
          <a:p>
            <a:pPr marL="285750" indent="-285750">
              <a:buFont typeface="Arial" panose="020B0604020202020204" pitchFamily="34" charset="0"/>
              <a:buChar char="•"/>
            </a:pPr>
            <a:endParaRPr lang="en-US" sz="1600" b="1" dirty="0">
              <a:latin typeface="+mn-lt"/>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en-US" sz="1600" b="1" dirty="0">
                <a:latin typeface="+mn-lt"/>
                <a:ea typeface="Tahoma" panose="020B0604030504040204" pitchFamily="34" charset="0"/>
                <a:cs typeface="Tahoma" panose="020B0604030504040204" pitchFamily="34" charset="0"/>
              </a:rPr>
              <a:t>VERY LIMITED APPLICATION (we don’t believe this was intentional) </a:t>
            </a:r>
          </a:p>
          <a:p>
            <a:pPr marL="742950" lvl="1" indent="-285750">
              <a:buFont typeface="Arial" panose="020B0604020202020204" pitchFamily="34" charset="0"/>
              <a:buChar char="•"/>
            </a:pPr>
            <a:r>
              <a:rPr lang="en-US" sz="1600" b="1" dirty="0">
                <a:latin typeface="+mn-lt"/>
                <a:ea typeface="Tahoma" panose="020B0604030504040204" pitchFamily="34" charset="0"/>
                <a:cs typeface="Tahoma" panose="020B0604030504040204" pitchFamily="34" charset="0"/>
              </a:rPr>
              <a:t>ONLY applies to locations that are not accessible to the general public.  </a:t>
            </a:r>
          </a:p>
          <a:p>
            <a:pPr marL="742950" lvl="1" indent="-285750">
              <a:buFont typeface="Arial" panose="020B0604020202020204" pitchFamily="34" charset="0"/>
              <a:buChar char="•"/>
            </a:pPr>
            <a:endParaRPr lang="en-US" sz="1600" b="1" dirty="0">
              <a:latin typeface="+mn-lt"/>
              <a:ea typeface="Tahoma" panose="020B0604030504040204" pitchFamily="34" charset="0"/>
              <a:cs typeface="Tahoma" panose="020B0604030504040204" pitchFamily="34" charset="0"/>
            </a:endParaRPr>
          </a:p>
          <a:p>
            <a:pPr marL="742950" lvl="1" indent="-285750">
              <a:buFont typeface="Arial" panose="020B0604020202020204" pitchFamily="34" charset="0"/>
              <a:buChar char="•"/>
            </a:pPr>
            <a:r>
              <a:rPr lang="en-US" sz="1600" b="1" dirty="0">
                <a:latin typeface="+mn-lt"/>
                <a:ea typeface="Tahoma" panose="020B0604030504040204" pitchFamily="34" charset="0"/>
                <a:cs typeface="Tahoma" panose="020B0604030504040204" pitchFamily="34" charset="0"/>
              </a:rPr>
              <a:t>Pools, locked/access-controlled areas, fenced in backyards, etc.</a:t>
            </a:r>
          </a:p>
        </p:txBody>
      </p:sp>
      <p:sp>
        <p:nvSpPr>
          <p:cNvPr id="4" name="Slide Number Placeholder 3"/>
          <p:cNvSpPr>
            <a:spLocks noGrp="1"/>
          </p:cNvSpPr>
          <p:nvPr>
            <p:ph type="sldNum" sz="quarter" idx="5"/>
          </p:nvPr>
        </p:nvSpPr>
        <p:spPr/>
        <p:txBody>
          <a:bodyPr/>
          <a:lstStyle/>
          <a:p>
            <a:fld id="{26B36251-721B-4E9D-BCEA-EF4990A381D4}" type="slidenum">
              <a:rPr lang="en-US" smtClean="0"/>
              <a:pPr/>
              <a:t>7</a:t>
            </a:fld>
            <a:endParaRPr lang="en-US"/>
          </a:p>
        </p:txBody>
      </p:sp>
    </p:spTree>
    <p:extLst>
      <p:ext uri="{BB962C8B-B14F-4D97-AF65-F5344CB8AC3E}">
        <p14:creationId xmlns:p14="http://schemas.microsoft.com/office/powerpoint/2010/main" val="15124249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sz="1600" b="1" dirty="0">
                <a:latin typeface="+mn-lt"/>
                <a:ea typeface="Tahoma" panose="020B0604030504040204" pitchFamily="34" charset="0"/>
                <a:cs typeface="Tahoma" panose="020B0604030504040204" pitchFamily="34" charset="0"/>
              </a:rPr>
              <a:t>If Juvenile is taken into custody for this crime they now MUST be taken to Juvenile Detention</a:t>
            </a:r>
          </a:p>
          <a:p>
            <a:pPr marL="285750" indent="-285750">
              <a:buFont typeface="Arial" panose="020B0604020202020204" pitchFamily="34" charset="0"/>
              <a:buChar char="•"/>
            </a:pPr>
            <a:endParaRPr lang="en-US" sz="1600" b="1" dirty="0">
              <a:latin typeface="+mn-lt"/>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en-US" sz="1600" b="1" dirty="0">
                <a:latin typeface="+mn-lt"/>
                <a:ea typeface="Tahoma" panose="020B0604030504040204" pitchFamily="34" charset="0"/>
                <a:cs typeface="Tahoma" panose="020B0604030504040204" pitchFamily="34" charset="0"/>
              </a:rPr>
              <a:t>No longer an Automatic File to adult court. </a:t>
            </a:r>
          </a:p>
        </p:txBody>
      </p:sp>
      <p:sp>
        <p:nvSpPr>
          <p:cNvPr id="4" name="Slide Number Placeholder 3"/>
          <p:cNvSpPr>
            <a:spLocks noGrp="1"/>
          </p:cNvSpPr>
          <p:nvPr>
            <p:ph type="sldNum" sz="quarter" idx="5"/>
          </p:nvPr>
        </p:nvSpPr>
        <p:spPr/>
        <p:txBody>
          <a:bodyPr/>
          <a:lstStyle/>
          <a:p>
            <a:fld id="{26B36251-721B-4E9D-BCEA-EF4990A381D4}" type="slidenum">
              <a:rPr lang="en-US" smtClean="0"/>
              <a:pPr/>
              <a:t>8</a:t>
            </a:fld>
            <a:endParaRPr lang="en-US"/>
          </a:p>
        </p:txBody>
      </p:sp>
    </p:spTree>
    <p:extLst>
      <p:ext uri="{BB962C8B-B14F-4D97-AF65-F5344CB8AC3E}">
        <p14:creationId xmlns:p14="http://schemas.microsoft.com/office/powerpoint/2010/main" val="6389830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7738"/>
          </a:xfrm>
        </p:spPr>
      </p:sp>
      <p:sp>
        <p:nvSpPr>
          <p:cNvPr id="3" name="Notes Placeholder 2"/>
          <p:cNvSpPr>
            <a:spLocks noGrp="1"/>
          </p:cNvSpPr>
          <p:nvPr>
            <p:ph type="body" idx="1"/>
          </p:nvPr>
        </p:nvSpPr>
        <p:spPr/>
        <p:txBody>
          <a:bodyPr>
            <a:normAutofit fontScale="85000" lnSpcReduction="20000"/>
          </a:bodyPr>
          <a:lstStyle/>
          <a:p>
            <a:r>
              <a:rPr lang="en-US" sz="1600" b="1" dirty="0">
                <a:latin typeface="+mj-lt"/>
                <a:ea typeface="Tahoma" panose="020B0604030504040204" pitchFamily="34" charset="0"/>
                <a:cs typeface="Tahoma" panose="020B0604030504040204" pitchFamily="34" charset="0"/>
              </a:rPr>
              <a:t>CREATES NEW DEFINED TERM “ABUSIVE HEAD TRAUMA”</a:t>
            </a:r>
          </a:p>
          <a:p>
            <a:endParaRPr lang="en-US" sz="1600" b="1" dirty="0">
              <a:latin typeface="+mj-lt"/>
              <a:ea typeface="Tahoma" panose="020B0604030504040204" pitchFamily="34" charset="0"/>
              <a:cs typeface="Tahoma" panose="020B060403050404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1" dirty="0">
                <a:latin typeface="+mj-lt"/>
                <a:ea typeface="Tahoma" panose="020B0604030504040204" pitchFamily="34" charset="0"/>
                <a:cs typeface="Tahoma" panose="020B0604030504040204" pitchFamily="34" charset="0"/>
              </a:rPr>
              <a:t>Will MATCH medical term that doctors use in their reports</a:t>
            </a:r>
          </a:p>
          <a:p>
            <a:endParaRPr lang="en-US" sz="1600" b="1" dirty="0">
              <a:latin typeface="+mj-lt"/>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en-US" sz="1600" b="1" dirty="0">
                <a:latin typeface="+mj-lt"/>
                <a:ea typeface="Tahoma" panose="020B0604030504040204" pitchFamily="34" charset="0"/>
                <a:cs typeface="Tahoma" panose="020B0604030504040204" pitchFamily="34" charset="0"/>
              </a:rPr>
              <a:t>Replaces Shaken Baby Definition = No longer a diagnosis.  </a:t>
            </a:r>
          </a:p>
          <a:p>
            <a:pPr marL="285750" indent="-285750">
              <a:buFont typeface="Arial" panose="020B0604020202020204" pitchFamily="34" charset="0"/>
              <a:buChar char="•"/>
            </a:pPr>
            <a:endParaRPr lang="en-US" sz="1600" b="1" dirty="0">
              <a:latin typeface="+mj-lt"/>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en-US" sz="1600" b="1" dirty="0">
                <a:latin typeface="+mj-lt"/>
                <a:ea typeface="Tahoma" panose="020B0604030504040204" pitchFamily="34" charset="0"/>
                <a:cs typeface="Tahoma" panose="020B0604030504040204" pitchFamily="34" charset="0"/>
              </a:rPr>
              <a:t>Now covers children up to age 5 which is older than traditionally covered by shaken baby.  </a:t>
            </a:r>
          </a:p>
          <a:p>
            <a:endParaRPr lang="en-US" sz="1600" b="1" dirty="0">
              <a:latin typeface="+mj-lt"/>
              <a:ea typeface="Tahoma" panose="020B0604030504040204" pitchFamily="34" charset="0"/>
              <a:cs typeface="Tahoma" panose="020B0604030504040204" pitchFamily="34" charset="0"/>
            </a:endParaRPr>
          </a:p>
          <a:p>
            <a:pPr marL="0" indent="0" algn="l">
              <a:buNone/>
            </a:pPr>
            <a:r>
              <a:rPr lang="en-US" sz="1600" b="1" i="0" u="none" strike="noStrike" baseline="0" dirty="0">
                <a:latin typeface="+mj-lt"/>
              </a:rPr>
              <a:t>(1) result in bleeding inside the head; and</a:t>
            </a:r>
          </a:p>
          <a:p>
            <a:pPr marL="0" indent="0" algn="l">
              <a:buNone/>
            </a:pPr>
            <a:r>
              <a:rPr lang="en-US" sz="1600" b="1" i="0" u="none" strike="noStrike" baseline="0" dirty="0">
                <a:latin typeface="+mj-lt"/>
              </a:rPr>
              <a:t>(2) cause one (1) or more of the following conditions:</a:t>
            </a:r>
          </a:p>
          <a:p>
            <a:pPr marL="0" indent="0" algn="l">
              <a:buNone/>
            </a:pPr>
            <a:r>
              <a:rPr lang="en-US" sz="1600" b="1" i="0" u="none" strike="noStrike" baseline="0" dirty="0">
                <a:latin typeface="+mj-lt"/>
              </a:rPr>
              <a:t>	(A) Irreversible brain damage.</a:t>
            </a:r>
          </a:p>
          <a:p>
            <a:pPr marL="0" indent="0" algn="l">
              <a:buNone/>
            </a:pPr>
            <a:r>
              <a:rPr lang="en-US" sz="1600" b="1" i="0" u="none" strike="noStrike" baseline="0" dirty="0">
                <a:latin typeface="+mj-lt"/>
              </a:rPr>
              <a:t>	(B) Blindness, </a:t>
            </a:r>
            <a:r>
              <a:rPr lang="en-US" sz="1600" b="1" dirty="0">
                <a:latin typeface="+mj-lt"/>
              </a:rPr>
              <a:t>retinal</a:t>
            </a:r>
            <a:r>
              <a:rPr lang="en-US" sz="1600" b="1" i="0" u="none" strike="noStrike" baseline="0" dirty="0">
                <a:latin typeface="+mj-lt"/>
              </a:rPr>
              <a:t> hemorrhage, or eye damage.</a:t>
            </a:r>
          </a:p>
          <a:p>
            <a:pPr marL="0" indent="0" algn="l">
              <a:buNone/>
            </a:pPr>
            <a:r>
              <a:rPr lang="en-US" sz="1600" b="1" i="0" u="none" strike="noStrike" baseline="0" dirty="0">
                <a:latin typeface="+mj-lt"/>
              </a:rPr>
              <a:t>	(C) Cerebral palsy.</a:t>
            </a:r>
          </a:p>
          <a:p>
            <a:pPr marL="0" indent="0" algn="l">
              <a:buNone/>
            </a:pPr>
            <a:r>
              <a:rPr lang="en-US" sz="1600" b="1" i="0" u="none" strike="noStrike" baseline="0" dirty="0">
                <a:latin typeface="+mj-lt"/>
              </a:rPr>
              <a:t>	(D) Hearing loss.</a:t>
            </a:r>
          </a:p>
          <a:p>
            <a:pPr marL="0" indent="0">
              <a:buNone/>
            </a:pPr>
            <a:r>
              <a:rPr lang="en-US" sz="1600" b="1" dirty="0">
                <a:latin typeface="+mj-lt"/>
              </a:rPr>
              <a:t>	(E) Spinal cord injury, including paralysis.</a:t>
            </a:r>
          </a:p>
          <a:p>
            <a:pPr marL="0" indent="0" algn="l">
              <a:buNone/>
            </a:pPr>
            <a:r>
              <a:rPr lang="en-US" sz="1600" b="1" i="0" u="none" strike="noStrike" baseline="0" dirty="0">
                <a:latin typeface="+mj-lt"/>
              </a:rPr>
              <a:t>	(F) Seizures.</a:t>
            </a:r>
          </a:p>
          <a:p>
            <a:pPr marL="0" indent="0" algn="l">
              <a:buNone/>
            </a:pPr>
            <a:r>
              <a:rPr lang="en-US" sz="1600" b="1" dirty="0">
                <a:latin typeface="+mj-lt"/>
              </a:rPr>
              <a:t>	</a:t>
            </a:r>
            <a:r>
              <a:rPr lang="en-US" sz="1600" b="1" i="0" u="none" strike="noStrike" baseline="0" dirty="0">
                <a:latin typeface="+mj-lt"/>
              </a:rPr>
              <a:t>(G) Learning disability.</a:t>
            </a:r>
          </a:p>
          <a:p>
            <a:pPr marL="0" indent="0" algn="l">
              <a:buNone/>
            </a:pPr>
            <a:r>
              <a:rPr lang="en-US" sz="1600" b="1" i="0" u="none" strike="noStrike" baseline="0" dirty="0">
                <a:latin typeface="+mj-lt"/>
              </a:rPr>
              <a:t>	(H) Death.</a:t>
            </a:r>
          </a:p>
          <a:p>
            <a:pPr marL="0" indent="0" algn="l">
              <a:buNone/>
            </a:pPr>
            <a:r>
              <a:rPr lang="en-US" sz="1600" b="1" i="0" u="none" strike="noStrike" baseline="0" dirty="0">
                <a:latin typeface="+mj-lt"/>
              </a:rPr>
              <a:t>	(I) Central nervous system injury as evidenced by central nervous system 	hemorrhaging.</a:t>
            </a:r>
          </a:p>
          <a:p>
            <a:pPr marL="0" indent="0" algn="l">
              <a:buNone/>
            </a:pPr>
            <a:r>
              <a:rPr lang="en-US" sz="1600" b="1" i="0" u="none" strike="noStrike" baseline="0" dirty="0">
                <a:latin typeface="+mj-lt"/>
              </a:rPr>
              <a:t>	(J) Closed head injury.</a:t>
            </a:r>
          </a:p>
          <a:p>
            <a:pPr marL="0" indent="0" algn="l">
              <a:buNone/>
            </a:pPr>
            <a:r>
              <a:rPr lang="en-US" sz="1600" b="1" i="0" u="none" strike="noStrike" baseline="0" dirty="0">
                <a:latin typeface="+mj-lt"/>
              </a:rPr>
              <a:t>	(K) Subdural hematoma.</a:t>
            </a:r>
            <a:endParaRPr lang="en-US" sz="1600" b="1" dirty="0">
              <a:latin typeface="+mj-lt"/>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5"/>
          </p:nvPr>
        </p:nvSpPr>
        <p:spPr/>
        <p:txBody>
          <a:bodyPr/>
          <a:lstStyle/>
          <a:p>
            <a:fld id="{26B36251-721B-4E9D-BCEA-EF4990A381D4}" type="slidenum">
              <a:rPr lang="en-US" smtClean="0"/>
              <a:pPr/>
              <a:t>9</a:t>
            </a:fld>
            <a:endParaRPr lang="en-US"/>
          </a:p>
        </p:txBody>
      </p:sp>
    </p:spTree>
    <p:extLst>
      <p:ext uri="{BB962C8B-B14F-4D97-AF65-F5344CB8AC3E}">
        <p14:creationId xmlns:p14="http://schemas.microsoft.com/office/powerpoint/2010/main" val="1965960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0734F6F-C209-4235-9425-6CB627B18A4D}" type="datetime1">
              <a:rPr lang="en-US" smtClean="0"/>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D858A-51D5-48B6-8774-ADD7F1ABDEB9}" type="slidenum">
              <a:rPr lang="en-US" smtClean="0"/>
              <a:pPr/>
              <a:t>‹#›</a:t>
            </a:fld>
            <a:endParaRPr lang="en-US"/>
          </a:p>
        </p:txBody>
      </p:sp>
    </p:spTree>
    <p:extLst>
      <p:ext uri="{BB962C8B-B14F-4D97-AF65-F5344CB8AC3E}">
        <p14:creationId xmlns:p14="http://schemas.microsoft.com/office/powerpoint/2010/main" val="20004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CD6FF4-26BA-47E0-9491-CFF8FDCF8901}" type="datetime1">
              <a:rPr lang="en-US" smtClean="0"/>
              <a:t>8/26/2024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8D858A-51D5-48B6-8774-ADD7F1ABDEB9}" type="slidenum">
              <a:rPr lang="en-US" smtClean="0"/>
              <a:pPr/>
              <a:t>‹#›</a:t>
            </a:fld>
            <a:endParaRPr lang="en-US"/>
          </a:p>
        </p:txBody>
      </p:sp>
    </p:spTree>
    <p:extLst>
      <p:ext uri="{BB962C8B-B14F-4D97-AF65-F5344CB8AC3E}">
        <p14:creationId xmlns:p14="http://schemas.microsoft.com/office/powerpoint/2010/main" val="163032255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CD6FF4-26BA-47E0-9491-CFF8FDCF8901}" type="datetime1">
              <a:rPr lang="en-US" smtClean="0"/>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D858A-51D5-48B6-8774-ADD7F1ABDEB9}" type="slidenum">
              <a:rPr lang="en-US" smtClean="0"/>
              <a:pPr/>
              <a:t>‹#›</a:t>
            </a:fld>
            <a:endParaRPr lang="en-US"/>
          </a:p>
        </p:txBody>
      </p:sp>
    </p:spTree>
    <p:extLst>
      <p:ext uri="{BB962C8B-B14F-4D97-AF65-F5344CB8AC3E}">
        <p14:creationId xmlns:p14="http://schemas.microsoft.com/office/powerpoint/2010/main" val="240088046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CD6FF4-26BA-47E0-9491-CFF8FDCF8901}" type="datetime1">
              <a:rPr lang="en-US" smtClean="0"/>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D858A-51D5-48B6-8774-ADD7F1ABDEB9}" type="slidenum">
              <a:rPr lang="en-US" smtClean="0"/>
              <a:pPr/>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57475568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CD6FF4-26BA-47E0-9491-CFF8FDCF8901}" type="datetime1">
              <a:rPr lang="en-US" smtClean="0"/>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D858A-51D5-48B6-8774-ADD7F1ABDEB9}" type="slidenum">
              <a:rPr lang="en-US" smtClean="0"/>
              <a:pPr/>
              <a:t>‹#›</a:t>
            </a:fld>
            <a:endParaRPr lang="en-US"/>
          </a:p>
        </p:txBody>
      </p:sp>
    </p:spTree>
    <p:extLst>
      <p:ext uri="{BB962C8B-B14F-4D97-AF65-F5344CB8AC3E}">
        <p14:creationId xmlns:p14="http://schemas.microsoft.com/office/powerpoint/2010/main" val="5010562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DCD6FF4-26BA-47E0-9491-CFF8FDCF8901}" type="datetime1">
              <a:rPr lang="en-US" smtClean="0"/>
              <a:t>8/26/2024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D858A-51D5-48B6-8774-ADD7F1ABDEB9}" type="slidenum">
              <a:rPr lang="en-US" smtClean="0"/>
              <a:pPr/>
              <a:t>‹#›</a:t>
            </a:fld>
            <a:endParaRPr lang="en-US"/>
          </a:p>
        </p:txBody>
      </p:sp>
    </p:spTree>
    <p:extLst>
      <p:ext uri="{BB962C8B-B14F-4D97-AF65-F5344CB8AC3E}">
        <p14:creationId xmlns:p14="http://schemas.microsoft.com/office/powerpoint/2010/main" val="1282540243"/>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DCD6FF4-26BA-47E0-9491-CFF8FDCF8901}" type="datetime1">
              <a:rPr lang="en-US" smtClean="0"/>
              <a:t>8/26/2024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D858A-51D5-48B6-8774-ADD7F1ABDEB9}" type="slidenum">
              <a:rPr lang="en-US" smtClean="0"/>
              <a:pPr/>
              <a:t>‹#›</a:t>
            </a:fld>
            <a:endParaRPr lang="en-US"/>
          </a:p>
        </p:txBody>
      </p:sp>
    </p:spTree>
    <p:extLst>
      <p:ext uri="{BB962C8B-B14F-4D97-AF65-F5344CB8AC3E}">
        <p14:creationId xmlns:p14="http://schemas.microsoft.com/office/powerpoint/2010/main" val="3840128097"/>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CD415C-07B7-49DA-9410-F893202BE4CE}" type="datetime1">
              <a:rPr lang="en-US" smtClean="0"/>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D858A-51D5-48B6-8774-ADD7F1ABDEB9}" type="slidenum">
              <a:rPr lang="en-US" smtClean="0"/>
              <a:pPr/>
              <a:t>‹#›</a:t>
            </a:fld>
            <a:endParaRPr lang="en-US"/>
          </a:p>
        </p:txBody>
      </p:sp>
    </p:spTree>
    <p:extLst>
      <p:ext uri="{BB962C8B-B14F-4D97-AF65-F5344CB8AC3E}">
        <p14:creationId xmlns:p14="http://schemas.microsoft.com/office/powerpoint/2010/main" val="34594936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5BA2EAB-4189-4912-8D6A-CC20B89652B7}" type="datetime1">
              <a:rPr lang="en-US" smtClean="0"/>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D858A-51D5-48B6-8774-ADD7F1ABDEB9}" type="slidenum">
              <a:rPr lang="en-US" smtClean="0"/>
              <a:pPr/>
              <a:t>‹#›</a:t>
            </a:fld>
            <a:endParaRPr lang="en-US"/>
          </a:p>
        </p:txBody>
      </p:sp>
    </p:spTree>
    <p:extLst>
      <p:ext uri="{BB962C8B-B14F-4D97-AF65-F5344CB8AC3E}">
        <p14:creationId xmlns:p14="http://schemas.microsoft.com/office/powerpoint/2010/main" val="4093074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B2E74A70-5136-44E0-99A5-FD717470EA31}" type="datetime1">
              <a:rPr lang="en-US" smtClean="0"/>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D858A-51D5-48B6-8774-ADD7F1ABDEB9}" type="slidenum">
              <a:rPr lang="en-US" smtClean="0"/>
              <a:pPr/>
              <a:t>‹#›</a:t>
            </a:fld>
            <a:endParaRPr lang="en-US"/>
          </a:p>
        </p:txBody>
      </p:sp>
    </p:spTree>
    <p:extLst>
      <p:ext uri="{BB962C8B-B14F-4D97-AF65-F5344CB8AC3E}">
        <p14:creationId xmlns:p14="http://schemas.microsoft.com/office/powerpoint/2010/main" val="3064403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08EB9D-6D04-4F95-85E7-D60339CECAAD}" type="datetime1">
              <a:rPr lang="en-US" smtClean="0"/>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D858A-51D5-48B6-8774-ADD7F1ABDEB9}" type="slidenum">
              <a:rPr lang="en-US" smtClean="0"/>
              <a:pPr/>
              <a:t>‹#›</a:t>
            </a:fld>
            <a:endParaRPr lang="en-US"/>
          </a:p>
        </p:txBody>
      </p:sp>
    </p:spTree>
    <p:extLst>
      <p:ext uri="{BB962C8B-B14F-4D97-AF65-F5344CB8AC3E}">
        <p14:creationId xmlns:p14="http://schemas.microsoft.com/office/powerpoint/2010/main" val="63639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88A2055-8377-4C83-B434-B14EA9261A4B}" type="datetime1">
              <a:rPr lang="en-US" smtClean="0"/>
              <a:t>8/26/2024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8D858A-51D5-48B6-8774-ADD7F1ABDEB9}" type="slidenum">
              <a:rPr lang="en-US" smtClean="0"/>
              <a:pPr/>
              <a:t>‹#›</a:t>
            </a:fld>
            <a:endParaRPr lang="en-US"/>
          </a:p>
        </p:txBody>
      </p:sp>
    </p:spTree>
    <p:extLst>
      <p:ext uri="{BB962C8B-B14F-4D97-AF65-F5344CB8AC3E}">
        <p14:creationId xmlns:p14="http://schemas.microsoft.com/office/powerpoint/2010/main" val="3893013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5BA4DDD-F992-436F-98A1-9CC8F71B281E}" type="datetime1">
              <a:rPr lang="en-US" smtClean="0"/>
              <a:t>8/26/2024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8D858A-51D5-48B6-8774-ADD7F1ABDEB9}" type="slidenum">
              <a:rPr lang="en-US" smtClean="0"/>
              <a:pPr/>
              <a:t>‹#›</a:t>
            </a:fld>
            <a:endParaRPr lang="en-US"/>
          </a:p>
        </p:txBody>
      </p:sp>
    </p:spTree>
    <p:extLst>
      <p:ext uri="{BB962C8B-B14F-4D97-AF65-F5344CB8AC3E}">
        <p14:creationId xmlns:p14="http://schemas.microsoft.com/office/powerpoint/2010/main" val="2679772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3FDC4DBA-0A46-4DFA-9EA0-6454B053A8CF}" type="datetime1">
              <a:rPr lang="en-US" smtClean="0"/>
              <a:t>8/26/2024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968D858A-51D5-48B6-8774-ADD7F1ABDEB9}" type="slidenum">
              <a:rPr lang="en-US" smtClean="0"/>
              <a:pPr/>
              <a:t>‹#›</a:t>
            </a:fld>
            <a:endParaRPr lang="en-US"/>
          </a:p>
        </p:txBody>
      </p:sp>
    </p:spTree>
    <p:extLst>
      <p:ext uri="{BB962C8B-B14F-4D97-AF65-F5344CB8AC3E}">
        <p14:creationId xmlns:p14="http://schemas.microsoft.com/office/powerpoint/2010/main" val="3841250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43AE94E-7FAC-4D87-A0FB-9A465D74F02C}" type="datetime1">
              <a:rPr lang="en-US" smtClean="0"/>
              <a:t>8/26/2024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968D858A-51D5-48B6-8774-ADD7F1ABDEB9}" type="slidenum">
              <a:rPr lang="en-US" smtClean="0"/>
              <a:pPr/>
              <a:t>‹#›</a:t>
            </a:fld>
            <a:endParaRPr lang="en-US"/>
          </a:p>
        </p:txBody>
      </p:sp>
    </p:spTree>
    <p:extLst>
      <p:ext uri="{BB962C8B-B14F-4D97-AF65-F5344CB8AC3E}">
        <p14:creationId xmlns:p14="http://schemas.microsoft.com/office/powerpoint/2010/main" val="1552219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0AE1D75A-27A1-455D-BA46-FFDBC742D3DF}" type="datetime1">
              <a:rPr lang="en-US" smtClean="0"/>
              <a:t>8/26/2024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968D858A-51D5-48B6-8774-ADD7F1ABDEB9}" type="slidenum">
              <a:rPr lang="en-US" smtClean="0"/>
              <a:pPr/>
              <a:t>‹#›</a:t>
            </a:fld>
            <a:endParaRPr lang="en-US"/>
          </a:p>
        </p:txBody>
      </p:sp>
    </p:spTree>
    <p:extLst>
      <p:ext uri="{BB962C8B-B14F-4D97-AF65-F5344CB8AC3E}">
        <p14:creationId xmlns:p14="http://schemas.microsoft.com/office/powerpoint/2010/main" val="282501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F7CFB6-354D-42B5-8834-2BB20A8E97DD}" type="datetime1">
              <a:rPr lang="en-US" smtClean="0"/>
              <a:t>8/26/2024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8D858A-51D5-48B6-8774-ADD7F1ABDEB9}" type="slidenum">
              <a:rPr lang="en-US" smtClean="0"/>
              <a:pPr/>
              <a:t>‹#›</a:t>
            </a:fld>
            <a:endParaRPr lang="en-US"/>
          </a:p>
        </p:txBody>
      </p:sp>
    </p:spTree>
    <p:extLst>
      <p:ext uri="{BB962C8B-B14F-4D97-AF65-F5344CB8AC3E}">
        <p14:creationId xmlns:p14="http://schemas.microsoft.com/office/powerpoint/2010/main" val="536809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DCD6FF4-26BA-47E0-9491-CFF8FDCF8901}" type="datetime1">
              <a:rPr lang="en-US" smtClean="0"/>
              <a:t>8/26/2024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68D858A-51D5-48B6-8774-ADD7F1ABDEB9}" type="slidenum">
              <a:rPr lang="en-US" smtClean="0"/>
              <a:pPr/>
              <a:t>‹#›</a:t>
            </a:fld>
            <a:endParaRPr lang="en-US"/>
          </a:p>
        </p:txBody>
      </p:sp>
    </p:spTree>
    <p:extLst>
      <p:ext uri="{BB962C8B-B14F-4D97-AF65-F5344CB8AC3E}">
        <p14:creationId xmlns:p14="http://schemas.microsoft.com/office/powerpoint/2010/main" val="1803209716"/>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allthingscreated.blogspot.com/2011/04/my-peep-project.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creativecommons.org/licenses/by-nd/3.0/"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solidFill>
                  <a:srgbClr val="FFFF00"/>
                </a:solidFill>
                <a:effectLst/>
              </a:rPr>
              <a:t>2024</a:t>
            </a:r>
            <a:br>
              <a:rPr lang="en-US" sz="4000" b="1" dirty="0">
                <a:solidFill>
                  <a:srgbClr val="FFFF00"/>
                </a:solidFill>
                <a:effectLst/>
              </a:rPr>
            </a:br>
            <a:r>
              <a:rPr lang="en-US" sz="4000" b="1" dirty="0">
                <a:solidFill>
                  <a:srgbClr val="FFFF00"/>
                </a:solidFill>
                <a:effectLst/>
              </a:rPr>
              <a:t>Legislative Update</a:t>
            </a:r>
          </a:p>
        </p:txBody>
      </p:sp>
      <p:pic>
        <p:nvPicPr>
          <p:cNvPr id="5" name="Picture 4" descr="A building with columns and a statue&#10;&#10;Description automatically generated">
            <a:extLst>
              <a:ext uri="{FF2B5EF4-FFF2-40B4-BE49-F238E27FC236}">
                <a16:creationId xmlns="" xmlns:a16="http://schemas.microsoft.com/office/drawing/2014/main" id="{6A670C1D-AB9A-B1D3-B095-5A5FB1B04D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49880" y="2001166"/>
            <a:ext cx="5074920" cy="2819400"/>
          </a:xfrm>
          <a:prstGeom prst="rect">
            <a:avLst/>
          </a:prstGeom>
        </p:spPr>
      </p:pic>
      <p:pic>
        <p:nvPicPr>
          <p:cNvPr id="3" name="Picture 2" descr="Legal office logo white.jpg">
            <a:extLst>
              <a:ext uri="{FF2B5EF4-FFF2-40B4-BE49-F238E27FC236}">
                <a16:creationId xmlns="" xmlns:a16="http://schemas.microsoft.com/office/drawing/2014/main" id="{2B64A484-A964-49A4-2B8C-BDB803123A38}"/>
              </a:ext>
            </a:extLst>
          </p:cNvPr>
          <p:cNvPicPr>
            <a:picLocks noChangeAspect="1"/>
          </p:cNvPicPr>
          <p:nvPr/>
        </p:nvPicPr>
        <p:blipFill>
          <a:blip r:embed="rId4" cstate="print"/>
          <a:stretch>
            <a:fillRect/>
          </a:stretch>
        </p:blipFill>
        <p:spPr>
          <a:xfrm>
            <a:off x="8536458" y="5173651"/>
            <a:ext cx="1371600" cy="1371601"/>
          </a:xfrm>
          <a:prstGeom prst="ellipse">
            <a:avLst/>
          </a:prstGeom>
        </p:spPr>
      </p:pic>
      <p:sp>
        <p:nvSpPr>
          <p:cNvPr id="6" name="TextBox 5">
            <a:extLst>
              <a:ext uri="{FF2B5EF4-FFF2-40B4-BE49-F238E27FC236}">
                <a16:creationId xmlns="" xmlns:a16="http://schemas.microsoft.com/office/drawing/2014/main" id="{F295F065-5E6A-E98D-865E-AA3B2131BD84}"/>
              </a:ext>
            </a:extLst>
          </p:cNvPr>
          <p:cNvSpPr txBox="1"/>
          <p:nvPr/>
        </p:nvSpPr>
        <p:spPr>
          <a:xfrm>
            <a:off x="2438400" y="5105400"/>
            <a:ext cx="6098058" cy="1508105"/>
          </a:xfrm>
          <a:prstGeom prst="rect">
            <a:avLst/>
          </a:prstGeom>
          <a:noFill/>
        </p:spPr>
        <p:txBody>
          <a:bodyPr wrap="square">
            <a:spAutoFit/>
          </a:bodyPr>
          <a:lstStyle/>
          <a:p>
            <a:pPr marL="0" marR="0" algn="ctr">
              <a:lnSpc>
                <a:spcPct val="100000"/>
              </a:lnSpc>
              <a:spcBef>
                <a:spcPts val="0"/>
              </a:spcBef>
              <a:spcAft>
                <a:spcPts val="0"/>
              </a:spcAft>
            </a:pPr>
            <a:endParaRPr lang="en-US" sz="800" b="1" dirty="0">
              <a:solidFill>
                <a:srgbClr val="FFFF00"/>
              </a:solidFill>
              <a:effectLst/>
              <a:latin typeface="Cambria"/>
              <a:ea typeface="Times New Roman"/>
              <a:cs typeface="Times New Roman"/>
            </a:endParaRPr>
          </a:p>
          <a:p>
            <a:pPr marL="0" marR="0" algn="ctr">
              <a:lnSpc>
                <a:spcPct val="100000"/>
              </a:lnSpc>
              <a:spcBef>
                <a:spcPts val="0"/>
              </a:spcBef>
              <a:spcAft>
                <a:spcPts val="0"/>
              </a:spcAft>
            </a:pPr>
            <a:r>
              <a:rPr lang="en-US" sz="2800" b="1" dirty="0" smtClean="0">
                <a:solidFill>
                  <a:schemeClr val="tx1"/>
                </a:solidFill>
                <a:effectLst/>
                <a:latin typeface="Cambria"/>
                <a:ea typeface="Times New Roman"/>
                <a:cs typeface="Times New Roman"/>
              </a:rPr>
              <a:t>Courtesy of the Indiana State Police Legal Department</a:t>
            </a:r>
          </a:p>
          <a:p>
            <a:pPr marL="0" marR="0" algn="ctr">
              <a:lnSpc>
                <a:spcPct val="100000"/>
              </a:lnSpc>
              <a:spcBef>
                <a:spcPts val="0"/>
              </a:spcBef>
              <a:spcAft>
                <a:spcPts val="0"/>
              </a:spcAft>
            </a:pPr>
            <a:r>
              <a:rPr lang="en-US" sz="2800" b="1" dirty="0" smtClean="0">
                <a:solidFill>
                  <a:schemeClr val="tx1"/>
                </a:solidFill>
                <a:effectLst/>
                <a:latin typeface="Cambria"/>
                <a:ea typeface="Times New Roman"/>
                <a:cs typeface="Times New Roman"/>
              </a:rPr>
              <a:t>Captain </a:t>
            </a:r>
            <a:r>
              <a:rPr lang="en-US" sz="2800" b="1" dirty="0">
                <a:solidFill>
                  <a:schemeClr val="tx1"/>
                </a:solidFill>
                <a:effectLst/>
                <a:latin typeface="Cambria"/>
                <a:ea typeface="Times New Roman"/>
                <a:cs typeface="Times New Roman"/>
              </a:rPr>
              <a:t>Brad </a:t>
            </a:r>
            <a:r>
              <a:rPr lang="en-US" sz="2800" b="1" dirty="0" err="1">
                <a:solidFill>
                  <a:schemeClr val="tx1"/>
                </a:solidFill>
                <a:effectLst/>
                <a:latin typeface="Cambria"/>
                <a:ea typeface="Times New Roman"/>
                <a:cs typeface="Times New Roman"/>
              </a:rPr>
              <a:t>Hoffeditz</a:t>
            </a:r>
            <a:endParaRPr lang="en-US" sz="2400" b="1" dirty="0">
              <a:solidFill>
                <a:schemeClr val="tx1"/>
              </a:solidFill>
              <a:effectLst/>
              <a:latin typeface="Calibri"/>
              <a:ea typeface="Times New Roman"/>
              <a:cs typeface="Times New Roman"/>
            </a:endParaRPr>
          </a:p>
        </p:txBody>
      </p:sp>
    </p:spTree>
    <p:extLst>
      <p:ext uri="{BB962C8B-B14F-4D97-AF65-F5344CB8AC3E}">
        <p14:creationId xmlns:p14="http://schemas.microsoft.com/office/powerpoint/2010/main" val="2332859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600" dirty="0">
                <a:solidFill>
                  <a:srgbClr val="FFFF00"/>
                </a:solidFill>
              </a:rPr>
              <a:t>Battery</a:t>
            </a:r>
            <a:br>
              <a:rPr lang="en-US" sz="3600" dirty="0">
                <a:solidFill>
                  <a:srgbClr val="FFFF00"/>
                </a:solidFill>
              </a:rPr>
            </a:br>
            <a:r>
              <a:rPr kumimoji="0" lang="en-US" sz="2800" b="0" i="0" u="none" strike="noStrike" kern="0" cap="none" spc="0" normalizeH="0" baseline="0" noProof="0" dirty="0">
                <a:ln>
                  <a:noFill/>
                </a:ln>
                <a:solidFill>
                  <a:srgbClr val="FFFFFF"/>
                </a:solidFill>
                <a:effectLst>
                  <a:outerShdw blurRad="38100" dist="38100" dir="2700000" algn="tl">
                    <a:srgbClr val="000000"/>
                  </a:outerShdw>
                </a:effectLst>
                <a:uLnTx/>
                <a:uFillTx/>
                <a:latin typeface="Bookman Old Style"/>
                <a:ea typeface="+mj-ea"/>
                <a:cs typeface="+mj-cs"/>
              </a:rPr>
              <a:t>HEA 1240</a:t>
            </a:r>
            <a:endParaRPr lang="en-US" sz="3600" dirty="0">
              <a:solidFill>
                <a:srgbClr val="FFFF00"/>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1752600" y="1752601"/>
            <a:ext cx="8610600" cy="5105399"/>
          </a:xfrm>
        </p:spPr>
        <p:txBody>
          <a:bodyPr>
            <a:normAutofit fontScale="92500" lnSpcReduction="20000"/>
          </a:bodyPr>
          <a:lstStyle/>
          <a:p>
            <a:pPr lvl="1"/>
            <a:r>
              <a:rPr lang="en-US" sz="3200" dirty="0"/>
              <a:t>I.C. 35-42-2-1 (g)</a:t>
            </a:r>
            <a:r>
              <a:rPr lang="en-US" sz="2400" dirty="0"/>
              <a:t/>
            </a:r>
            <a:br>
              <a:rPr lang="en-US" sz="2400" dirty="0"/>
            </a:br>
            <a:endParaRPr lang="en-US" sz="2400" dirty="0"/>
          </a:p>
          <a:p>
            <a:pPr lvl="2"/>
            <a:r>
              <a:rPr lang="en-US" sz="3200" dirty="0">
                <a:solidFill>
                  <a:srgbClr val="FFFF00"/>
                </a:solidFill>
              </a:rPr>
              <a:t>New Enhancement:</a:t>
            </a:r>
            <a:r>
              <a:rPr lang="en-US" sz="2800" dirty="0"/>
              <a:t/>
            </a:r>
            <a:br>
              <a:rPr lang="en-US" sz="2800" dirty="0"/>
            </a:br>
            <a:endParaRPr lang="en-US" sz="2800" dirty="0"/>
          </a:p>
          <a:p>
            <a:pPr lvl="3"/>
            <a:r>
              <a:rPr lang="en-US" sz="3200" dirty="0"/>
              <a:t>If a person has a previous conviction for a </a:t>
            </a:r>
            <a:r>
              <a:rPr lang="en-US" sz="3200" b="1" dirty="0">
                <a:solidFill>
                  <a:srgbClr val="FFFF00"/>
                </a:solidFill>
              </a:rPr>
              <a:t>strangulation</a:t>
            </a:r>
            <a:r>
              <a:rPr lang="en-US" sz="3200" dirty="0"/>
              <a:t> offense against the same victim.</a:t>
            </a:r>
            <a:br>
              <a:rPr lang="en-US" sz="3200" dirty="0"/>
            </a:br>
            <a:endParaRPr lang="en-US" sz="3200" dirty="0"/>
          </a:p>
          <a:p>
            <a:pPr lvl="3"/>
            <a:r>
              <a:rPr lang="en-US" sz="3200" dirty="0">
                <a:solidFill>
                  <a:srgbClr val="FFFF00"/>
                </a:solidFill>
              </a:rPr>
              <a:t>Level 5 felony </a:t>
            </a:r>
          </a:p>
          <a:p>
            <a:pPr marL="457200" lvl="1" indent="0">
              <a:buNone/>
            </a:pPr>
            <a:endParaRPr lang="en-US" sz="2600" dirty="0"/>
          </a:p>
          <a:p>
            <a:pPr marL="1828800" lvl="4" indent="0">
              <a:buNone/>
            </a:pPr>
            <a:endParaRPr lang="en-US" sz="1600" dirty="0"/>
          </a:p>
          <a:p>
            <a:pPr marL="1828800" lvl="4" indent="0">
              <a:buNone/>
            </a:pPr>
            <a:r>
              <a:rPr lang="en-US" dirty="0"/>
              <a:t>	</a:t>
            </a:r>
            <a:endParaRPr lang="en-US" i="0" u="none" strike="noStrike" baseline="0" dirty="0"/>
          </a:p>
          <a:p>
            <a:pPr lvl="1"/>
            <a:endParaRPr lang="en-US" sz="2400" b="1" dirty="0">
              <a:solidFill>
                <a:srgbClr val="FFFF00"/>
              </a:solidFill>
            </a:endParaRPr>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10</a:t>
            </a:fld>
            <a:endParaRPr lang="en-US" dirty="0"/>
          </a:p>
        </p:txBody>
      </p:sp>
    </p:spTree>
    <p:extLst>
      <p:ext uri="{BB962C8B-B14F-4D97-AF65-F5344CB8AC3E}">
        <p14:creationId xmlns:p14="http://schemas.microsoft.com/office/powerpoint/2010/main" val="28035418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600" dirty="0">
                <a:solidFill>
                  <a:srgbClr val="FFFF00"/>
                </a:solidFill>
              </a:rPr>
              <a:t>Organized Theft</a:t>
            </a:r>
            <a:br>
              <a:rPr lang="en-US" sz="3600" dirty="0">
                <a:solidFill>
                  <a:srgbClr val="FFFF00"/>
                </a:solidFill>
              </a:rPr>
            </a:br>
            <a:r>
              <a:rPr kumimoji="0" lang="en-US" sz="2800" b="0" i="0" u="none" strike="noStrike" kern="0" cap="none" spc="0" normalizeH="0" baseline="0" noProof="0" dirty="0">
                <a:ln>
                  <a:noFill/>
                </a:ln>
                <a:solidFill>
                  <a:srgbClr val="FFFFFF"/>
                </a:solidFill>
                <a:effectLst>
                  <a:outerShdw blurRad="38100" dist="38100" dir="2700000" algn="tl">
                    <a:srgbClr val="000000"/>
                  </a:outerShdw>
                </a:effectLst>
                <a:uLnTx/>
                <a:uFillTx/>
                <a:latin typeface="Bookman Old Style"/>
                <a:ea typeface="+mj-ea"/>
                <a:cs typeface="+mj-cs"/>
              </a:rPr>
              <a:t>HEA 1240</a:t>
            </a:r>
            <a:endParaRPr lang="en-US" sz="3600" dirty="0">
              <a:solidFill>
                <a:srgbClr val="FFFF00"/>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1752600" y="2514601"/>
            <a:ext cx="8610600" cy="4343399"/>
          </a:xfrm>
        </p:spPr>
        <p:txBody>
          <a:bodyPr/>
          <a:lstStyle/>
          <a:p>
            <a:pPr lvl="1"/>
            <a:r>
              <a:rPr lang="en-US" sz="2400" b="1" dirty="0">
                <a:solidFill>
                  <a:srgbClr val="FFFF66"/>
                </a:solidFill>
              </a:rPr>
              <a:t>New Code Section: </a:t>
            </a:r>
            <a:r>
              <a:rPr lang="en-US" sz="2400" b="1" dirty="0"/>
              <a:t>I.C. 35-43-4-2.1</a:t>
            </a:r>
            <a:r>
              <a:rPr lang="en-US" sz="2400" b="1" dirty="0">
                <a:solidFill>
                  <a:srgbClr val="FFFF66"/>
                </a:solidFill>
              </a:rPr>
              <a:t/>
            </a:r>
            <a:br>
              <a:rPr lang="en-US" sz="2400" b="1" dirty="0">
                <a:solidFill>
                  <a:srgbClr val="FFFF66"/>
                </a:solidFill>
              </a:rPr>
            </a:br>
            <a:endParaRPr lang="en-US" sz="2400" dirty="0"/>
          </a:p>
          <a:p>
            <a:pPr lvl="2"/>
            <a:r>
              <a:rPr lang="en-US" dirty="0"/>
              <a:t>Organized Theft Statute moved from I.C. 35-43-2-2.1 (burglary and trespass) to the theft portion of the code.</a:t>
            </a:r>
            <a:br>
              <a:rPr lang="en-US" dirty="0"/>
            </a:br>
            <a:endParaRPr lang="en-US" dirty="0"/>
          </a:p>
          <a:p>
            <a:pPr lvl="2"/>
            <a:r>
              <a:rPr lang="en-US" i="0" u="none" strike="noStrike" baseline="0" dirty="0"/>
              <a:t>All of the lang</a:t>
            </a:r>
            <a:r>
              <a:rPr lang="en-US" dirty="0"/>
              <a:t>uage remains the same.</a:t>
            </a:r>
          </a:p>
          <a:p>
            <a:pPr marL="457200" lvl="1" indent="0">
              <a:buNone/>
            </a:pPr>
            <a:endParaRPr lang="en-US" sz="2600" dirty="0"/>
          </a:p>
          <a:p>
            <a:pPr marL="1828800" lvl="4" indent="0">
              <a:buNone/>
            </a:pPr>
            <a:endParaRPr lang="en-US" sz="1600" dirty="0"/>
          </a:p>
          <a:p>
            <a:pPr marL="1828800" lvl="4" indent="0">
              <a:buNone/>
            </a:pPr>
            <a:r>
              <a:rPr lang="en-US" dirty="0"/>
              <a:t>	</a:t>
            </a:r>
            <a:endParaRPr lang="en-US" i="0" u="none" strike="noStrike" baseline="0" dirty="0"/>
          </a:p>
          <a:p>
            <a:pPr lvl="1"/>
            <a:endParaRPr lang="en-US" sz="2400" b="1" dirty="0">
              <a:solidFill>
                <a:srgbClr val="FFFF00"/>
              </a:solidFill>
            </a:endParaRPr>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11</a:t>
            </a:fld>
            <a:endParaRPr lang="en-US" dirty="0"/>
          </a:p>
        </p:txBody>
      </p:sp>
    </p:spTree>
    <p:extLst>
      <p:ext uri="{BB962C8B-B14F-4D97-AF65-F5344CB8AC3E}">
        <p14:creationId xmlns:p14="http://schemas.microsoft.com/office/powerpoint/2010/main" val="3952593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600" dirty="0">
                <a:solidFill>
                  <a:srgbClr val="FFFF00"/>
                </a:solidFill>
              </a:rPr>
              <a:t>Fraud</a:t>
            </a:r>
            <a:br>
              <a:rPr lang="en-US" sz="3600" dirty="0">
                <a:solidFill>
                  <a:srgbClr val="FFFF00"/>
                </a:solidFill>
              </a:rPr>
            </a:br>
            <a:r>
              <a:rPr kumimoji="0" lang="en-US" sz="2800" b="0" i="0" u="none" strike="noStrike" kern="0" cap="none" spc="0" normalizeH="0" baseline="0" noProof="0" dirty="0">
                <a:ln>
                  <a:noFill/>
                </a:ln>
                <a:solidFill>
                  <a:srgbClr val="FFFFFF"/>
                </a:solidFill>
                <a:effectLst>
                  <a:outerShdw blurRad="38100" dist="38100" dir="2700000" algn="tl">
                    <a:srgbClr val="000000"/>
                  </a:outerShdw>
                </a:effectLst>
                <a:uLnTx/>
                <a:uFillTx/>
                <a:latin typeface="Bookman Old Style"/>
                <a:ea typeface="+mj-ea"/>
                <a:cs typeface="+mj-cs"/>
              </a:rPr>
              <a:t>HEA 1240</a:t>
            </a:r>
            <a:endParaRPr lang="en-US" sz="3600" dirty="0">
              <a:solidFill>
                <a:srgbClr val="FFFF00"/>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1752600" y="1842869"/>
            <a:ext cx="8610600" cy="5015131"/>
          </a:xfrm>
        </p:spPr>
        <p:txBody>
          <a:bodyPr>
            <a:normAutofit fontScale="92500" lnSpcReduction="10000"/>
          </a:bodyPr>
          <a:lstStyle/>
          <a:p>
            <a:pPr lvl="1"/>
            <a:r>
              <a:rPr lang="en-US" sz="2400" dirty="0"/>
              <a:t>I.C. 35-43-5-4</a:t>
            </a:r>
          </a:p>
          <a:p>
            <a:pPr lvl="1"/>
            <a:r>
              <a:rPr lang="en-US" sz="2400" b="1" dirty="0">
                <a:solidFill>
                  <a:srgbClr val="FFFF66"/>
                </a:solidFill>
              </a:rPr>
              <a:t>New Enhancement:</a:t>
            </a:r>
          </a:p>
          <a:p>
            <a:pPr lvl="2"/>
            <a:r>
              <a:rPr lang="en-US" sz="2000" b="1" dirty="0">
                <a:solidFill>
                  <a:srgbClr val="FFFF66"/>
                </a:solidFill>
              </a:rPr>
              <a:t>Level 4 felony </a:t>
            </a:r>
            <a:r>
              <a:rPr lang="en-US" sz="2000" dirty="0"/>
              <a:t>if one or more of the following apply:</a:t>
            </a:r>
          </a:p>
          <a:p>
            <a:pPr marL="0" indent="0">
              <a:buNone/>
            </a:pPr>
            <a:r>
              <a:rPr lang="en-US" sz="1800" b="1" dirty="0"/>
              <a:t>	</a:t>
            </a:r>
            <a:r>
              <a:rPr lang="en-US" sz="1600" b="1" dirty="0"/>
              <a:t>	</a:t>
            </a:r>
            <a:r>
              <a:rPr lang="en-US" sz="1600" b="1" dirty="0">
                <a:solidFill>
                  <a:srgbClr val="FFFF00"/>
                </a:solidFill>
              </a:rPr>
              <a:t>(1) The pecuniary loss is at least one hundred thousand dollars </a:t>
            </a:r>
            <a:r>
              <a:rPr lang="en-US" sz="1600" b="1" dirty="0" smtClean="0">
                <a:solidFill>
                  <a:srgbClr val="FFFF00"/>
                </a:solidFill>
              </a:rPr>
              <a:t>($</a:t>
            </a:r>
            <a:r>
              <a:rPr lang="en-US" sz="1600" b="1" dirty="0">
                <a:solidFill>
                  <a:srgbClr val="FFFF00"/>
                </a:solidFill>
              </a:rPr>
              <a:t>100,000).</a:t>
            </a:r>
          </a:p>
          <a:p>
            <a:pPr marL="0" indent="0">
              <a:buNone/>
            </a:pPr>
            <a:r>
              <a:rPr lang="en-US" sz="1600" b="1" dirty="0">
                <a:solidFill>
                  <a:srgbClr val="FFFF00"/>
                </a:solidFill>
              </a:rPr>
              <a:t>		(2) The pecuniary loss is at least fifty thousand dollars </a:t>
            </a:r>
            <a:r>
              <a:rPr lang="en-US" sz="1600" b="1" dirty="0" smtClean="0">
                <a:solidFill>
                  <a:srgbClr val="FFFF00"/>
                </a:solidFill>
              </a:rPr>
              <a:t>($</a:t>
            </a:r>
            <a:r>
              <a:rPr lang="en-US" sz="1600" b="1" dirty="0">
                <a:solidFill>
                  <a:srgbClr val="FFFF00"/>
                </a:solidFill>
              </a:rPr>
              <a:t>50,000) and the victim is:</a:t>
            </a:r>
          </a:p>
          <a:p>
            <a:pPr marL="0" indent="0">
              <a:buNone/>
            </a:pPr>
            <a:r>
              <a:rPr lang="en-US" sz="1600" b="1" dirty="0">
                <a:solidFill>
                  <a:srgbClr val="FFFF00"/>
                </a:solidFill>
              </a:rPr>
              <a:t>  			(A) an endangered adult (as defined in </a:t>
            </a:r>
            <a:r>
              <a:rPr lang="en-US" sz="1600" b="1" dirty="0" smtClean="0">
                <a:solidFill>
                  <a:srgbClr val="FFFF00"/>
                </a:solidFill>
              </a:rPr>
              <a:t>IC </a:t>
            </a:r>
            <a:r>
              <a:rPr lang="en-US" sz="1600" b="1" dirty="0">
                <a:solidFill>
                  <a:srgbClr val="FFFF00"/>
                </a:solidFill>
              </a:rPr>
              <a:t>12-10-3-2(a)); or</a:t>
            </a:r>
          </a:p>
          <a:p>
            <a:pPr marL="0" indent="0">
              <a:buNone/>
            </a:pPr>
            <a:r>
              <a:rPr lang="en-US" sz="1600" b="1" dirty="0">
                <a:solidFill>
                  <a:srgbClr val="FFFF00"/>
                </a:solidFill>
              </a:rPr>
              <a:t>			(B) less than eighteen (18) years of age.</a:t>
            </a:r>
            <a:br>
              <a:rPr lang="en-US" sz="1600" b="1" dirty="0">
                <a:solidFill>
                  <a:srgbClr val="FFFF00"/>
                </a:solidFill>
              </a:rPr>
            </a:br>
            <a:endParaRPr lang="en-US" sz="1600" b="1" dirty="0">
              <a:solidFill>
                <a:srgbClr val="FFFF00"/>
              </a:solidFill>
            </a:endParaRPr>
          </a:p>
          <a:p>
            <a:pPr lvl="2"/>
            <a:r>
              <a:rPr lang="en-US" sz="2000" b="1" dirty="0">
                <a:solidFill>
                  <a:srgbClr val="FFFF66"/>
                </a:solidFill>
              </a:rPr>
              <a:t>Level 5 felony </a:t>
            </a:r>
            <a:r>
              <a:rPr lang="en-US" sz="2000" dirty="0"/>
              <a:t>pecuniary loss is changed to seven hundred fifty dollars ($750) </a:t>
            </a:r>
            <a:r>
              <a:rPr lang="en-US" sz="2000" b="1" dirty="0">
                <a:solidFill>
                  <a:srgbClr val="FFFF00"/>
                </a:solidFill>
              </a:rPr>
              <a:t>and less than fifty thousand dollars ($50,000) </a:t>
            </a:r>
            <a:r>
              <a:rPr lang="en-US" sz="2000" b="1" dirty="0">
                <a:solidFill>
                  <a:srgbClr val="FFFF66"/>
                </a:solidFill>
              </a:rPr>
              <a:t/>
            </a:r>
            <a:br>
              <a:rPr lang="en-US" sz="2000" b="1" dirty="0">
                <a:solidFill>
                  <a:srgbClr val="FFFF66"/>
                </a:solidFill>
              </a:rPr>
            </a:br>
            <a:endParaRPr lang="en-US" sz="2000" dirty="0"/>
          </a:p>
          <a:p>
            <a:pPr marL="457200" lvl="1" indent="0">
              <a:buNone/>
            </a:pPr>
            <a:endParaRPr lang="en-US" sz="2600" dirty="0"/>
          </a:p>
          <a:p>
            <a:pPr marL="1828800" lvl="4" indent="0">
              <a:buNone/>
            </a:pPr>
            <a:endParaRPr lang="en-US" sz="1600" dirty="0"/>
          </a:p>
          <a:p>
            <a:pPr marL="1828800" lvl="4" indent="0">
              <a:buNone/>
            </a:pPr>
            <a:r>
              <a:rPr lang="en-US" dirty="0"/>
              <a:t>	</a:t>
            </a:r>
            <a:endParaRPr lang="en-US" i="0" u="none" strike="noStrike" baseline="0" dirty="0"/>
          </a:p>
          <a:p>
            <a:pPr lvl="1"/>
            <a:endParaRPr lang="en-US" sz="2400" b="1" dirty="0">
              <a:solidFill>
                <a:srgbClr val="FFFF00"/>
              </a:solidFill>
            </a:endParaRPr>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12</a:t>
            </a:fld>
            <a:endParaRPr lang="en-US" dirty="0"/>
          </a:p>
        </p:txBody>
      </p:sp>
    </p:spTree>
    <p:extLst>
      <p:ext uri="{BB962C8B-B14F-4D97-AF65-F5344CB8AC3E}">
        <p14:creationId xmlns:p14="http://schemas.microsoft.com/office/powerpoint/2010/main" val="611662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200" dirty="0">
                <a:solidFill>
                  <a:srgbClr val="FFFF00"/>
                </a:solidFill>
              </a:rPr>
              <a:t>Trafficking of Harmful Substances </a:t>
            </a:r>
            <a:br>
              <a:rPr lang="en-US" sz="3200" dirty="0">
                <a:solidFill>
                  <a:srgbClr val="FFFF00"/>
                </a:solidFill>
              </a:rPr>
            </a:br>
            <a:r>
              <a:rPr lang="en-US" sz="3200" dirty="0">
                <a:solidFill>
                  <a:srgbClr val="FFFF00"/>
                </a:solidFill>
              </a:rPr>
              <a:t>into Jail, Prison or Juvenile Facility</a:t>
            </a:r>
            <a:br>
              <a:rPr lang="en-US" sz="3200" dirty="0">
                <a:solidFill>
                  <a:srgbClr val="FFFF00"/>
                </a:solidFill>
              </a:rPr>
            </a:br>
            <a:r>
              <a:rPr lang="en-US" sz="2800" dirty="0">
                <a:solidFill>
                  <a:schemeClr val="tx1"/>
                </a:solidFill>
              </a:rPr>
              <a:t>HEA 1422</a:t>
            </a:r>
            <a:endParaRPr lang="en-US" sz="3600" dirty="0">
              <a:solidFill>
                <a:schemeClr val="tx1"/>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1752600" y="2362201"/>
            <a:ext cx="8610600" cy="4495799"/>
          </a:xfrm>
        </p:spPr>
        <p:txBody>
          <a:bodyPr>
            <a:normAutofit lnSpcReduction="10000"/>
          </a:bodyPr>
          <a:lstStyle/>
          <a:p>
            <a:r>
              <a:rPr lang="en-US" sz="2200" b="1" dirty="0"/>
              <a:t>Chemical Intoxicant Definition:</a:t>
            </a:r>
            <a:r>
              <a:rPr lang="en-US" sz="2200" b="1" dirty="0">
                <a:solidFill>
                  <a:srgbClr val="FFFF00"/>
                </a:solidFill>
              </a:rPr>
              <a:t/>
            </a:r>
            <a:br>
              <a:rPr lang="en-US" sz="2200" b="1" dirty="0">
                <a:solidFill>
                  <a:srgbClr val="FFFF00"/>
                </a:solidFill>
              </a:rPr>
            </a:br>
            <a:r>
              <a:rPr lang="en-US" sz="2200" b="1" dirty="0">
                <a:solidFill>
                  <a:srgbClr val="FFFF00"/>
                </a:solidFill>
              </a:rPr>
              <a:t>a substance that, when introduced into a person's body, causes intoxication or a similar physical effect. The term does not include an alcoholic beverage or a cigarette or tobacco product (as defined in IC 6-7-2-5).</a:t>
            </a:r>
            <a:r>
              <a:rPr lang="en-US" sz="2200" b="1" dirty="0"/>
              <a:t/>
            </a:r>
            <a:br>
              <a:rPr lang="en-US" sz="2200" b="1" dirty="0"/>
            </a:br>
            <a:endParaRPr lang="en-US" sz="2200" b="1" dirty="0"/>
          </a:p>
          <a:p>
            <a:r>
              <a:rPr lang="en-US" sz="2200" b="1" dirty="0"/>
              <a:t>I.C. 35-44.1-3-5</a:t>
            </a:r>
          </a:p>
          <a:p>
            <a:pPr lvl="1"/>
            <a:r>
              <a:rPr lang="en-US" sz="2200" b="1" dirty="0">
                <a:solidFill>
                  <a:srgbClr val="FFFF00"/>
                </a:solidFill>
              </a:rPr>
              <a:t>Level 5 Felony Enhancement </a:t>
            </a:r>
          </a:p>
          <a:p>
            <a:pPr marL="457200" lvl="1" indent="0">
              <a:buNone/>
            </a:pPr>
            <a:r>
              <a:rPr lang="en-US" sz="2200" dirty="0">
                <a:cs typeface="Times New Roman" panose="02020603050405020304" pitchFamily="18" charset="0"/>
              </a:rPr>
              <a:t>If the article is a controlled substance, </a:t>
            </a:r>
            <a:r>
              <a:rPr lang="en-US" sz="2200" b="1" dirty="0">
                <a:solidFill>
                  <a:srgbClr val="FFFF00"/>
                </a:solidFill>
                <a:cs typeface="Times New Roman" panose="02020603050405020304" pitchFamily="18" charset="0"/>
              </a:rPr>
              <a:t>a chemical intoxicant</a:t>
            </a:r>
            <a:r>
              <a:rPr lang="en-US" sz="2200" b="1" dirty="0">
                <a:cs typeface="Times New Roman" panose="02020603050405020304" pitchFamily="18" charset="0"/>
              </a:rPr>
              <a:t>, </a:t>
            </a:r>
            <a:r>
              <a:rPr lang="en-US" sz="2200" dirty="0">
                <a:cs typeface="Times New Roman" panose="02020603050405020304" pitchFamily="18" charset="0"/>
              </a:rPr>
              <a:t>a deadly weapon, or a cellular telephone or other wireless or cellular communications device.</a:t>
            </a:r>
            <a:r>
              <a:rPr lang="en-US" sz="2200" b="1" dirty="0">
                <a:solidFill>
                  <a:srgbClr val="FFFF00"/>
                </a:solidFill>
              </a:rPr>
              <a:t/>
            </a:r>
            <a:br>
              <a:rPr lang="en-US" sz="2200" b="1" dirty="0">
                <a:solidFill>
                  <a:srgbClr val="FFFF00"/>
                </a:solidFill>
              </a:rPr>
            </a:br>
            <a:endParaRPr lang="en-US" sz="2200" b="1" dirty="0">
              <a:solidFill>
                <a:srgbClr val="FFFF00"/>
              </a:solidFill>
            </a:endParaRPr>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13</a:t>
            </a:fld>
            <a:endParaRPr lang="en-US" dirty="0"/>
          </a:p>
        </p:txBody>
      </p:sp>
    </p:spTree>
    <p:extLst>
      <p:ext uri="{BB962C8B-B14F-4D97-AF65-F5344CB8AC3E}">
        <p14:creationId xmlns:p14="http://schemas.microsoft.com/office/powerpoint/2010/main" val="16836041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600" dirty="0">
                <a:solidFill>
                  <a:srgbClr val="FFFF00"/>
                </a:solidFill>
              </a:rPr>
              <a:t>Damage to Penal Facility</a:t>
            </a:r>
            <a:r>
              <a:rPr lang="en-US" sz="3200" dirty="0">
                <a:solidFill>
                  <a:srgbClr val="FFFF00"/>
                </a:solidFill>
              </a:rPr>
              <a:t/>
            </a:r>
            <a:br>
              <a:rPr lang="en-US" sz="3200" dirty="0">
                <a:solidFill>
                  <a:srgbClr val="FFFF00"/>
                </a:solidFill>
              </a:rPr>
            </a:br>
            <a:r>
              <a:rPr kumimoji="0" lang="en-US" sz="2800" b="0" i="0" u="none" strike="noStrike" kern="0" cap="none" spc="0" normalizeH="0" baseline="0" noProof="0" dirty="0">
                <a:ln>
                  <a:noFill/>
                </a:ln>
                <a:solidFill>
                  <a:schemeClr val="tx1"/>
                </a:solidFill>
                <a:effectLst>
                  <a:outerShdw blurRad="38100" dist="38100" dir="2700000" algn="tl">
                    <a:srgbClr val="000000"/>
                  </a:outerShdw>
                </a:effectLst>
                <a:uLnTx/>
                <a:uFillTx/>
                <a:latin typeface="Bookman Old Style"/>
                <a:ea typeface="+mj-ea"/>
                <a:cs typeface="+mj-cs"/>
              </a:rPr>
              <a:t>SEA 23</a:t>
            </a:r>
            <a:endParaRPr lang="en-US" sz="3600" dirty="0">
              <a:solidFill>
                <a:schemeClr val="tx1"/>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609600" y="1981201"/>
            <a:ext cx="10972800" cy="4876799"/>
          </a:xfrm>
        </p:spPr>
        <p:txBody>
          <a:bodyPr/>
          <a:lstStyle/>
          <a:p>
            <a:r>
              <a:rPr lang="en-US" sz="2800" b="1" dirty="0">
                <a:solidFill>
                  <a:srgbClr val="FFFF00"/>
                </a:solidFill>
              </a:rPr>
              <a:t>NEW CRIME: </a:t>
            </a:r>
            <a:r>
              <a:rPr lang="en-US" sz="2800" b="1" dirty="0"/>
              <a:t>I.C. 35-43-1-2</a:t>
            </a:r>
          </a:p>
          <a:p>
            <a:pPr marL="0" indent="0">
              <a:buNone/>
            </a:pPr>
            <a:endParaRPr lang="en-US" sz="2400" b="1" dirty="0">
              <a:solidFill>
                <a:srgbClr val="FFFF00"/>
              </a:solidFill>
            </a:endParaRPr>
          </a:p>
          <a:p>
            <a:pPr lvl="1"/>
            <a:r>
              <a:rPr lang="en-US" sz="3200" b="1" dirty="0">
                <a:solidFill>
                  <a:srgbClr val="FFFF00"/>
                </a:solidFill>
              </a:rPr>
              <a:t>Level 6 felony </a:t>
            </a:r>
            <a:r>
              <a:rPr lang="en-US" sz="3200" b="1" dirty="0"/>
              <a:t>to damage a component of an automatic fire suppression system located in a penal facility.</a:t>
            </a:r>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14</a:t>
            </a:fld>
            <a:endParaRPr lang="en-US" dirty="0"/>
          </a:p>
        </p:txBody>
      </p:sp>
    </p:spTree>
    <p:extLst>
      <p:ext uri="{BB962C8B-B14F-4D97-AF65-F5344CB8AC3E}">
        <p14:creationId xmlns:p14="http://schemas.microsoft.com/office/powerpoint/2010/main" val="13050499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600" dirty="0">
                <a:solidFill>
                  <a:srgbClr val="FFFF00"/>
                </a:solidFill>
              </a:rPr>
              <a:t>Crimes &amp; Election Workers</a:t>
            </a:r>
            <a:r>
              <a:rPr lang="en-US" sz="2800" dirty="0">
                <a:solidFill>
                  <a:srgbClr val="FFFF00"/>
                </a:solidFill>
              </a:rPr>
              <a:t/>
            </a:r>
            <a:br>
              <a:rPr lang="en-US" sz="2800" dirty="0">
                <a:solidFill>
                  <a:srgbClr val="FFFF00"/>
                </a:solidFill>
              </a:rPr>
            </a:br>
            <a:r>
              <a:rPr lang="en-US" sz="2800" dirty="0">
                <a:solidFill>
                  <a:schemeClr val="tx1"/>
                </a:solidFill>
              </a:rPr>
              <a:t>SEA 170</a:t>
            </a:r>
            <a:endParaRPr lang="en-US" sz="3600" dirty="0">
              <a:solidFill>
                <a:schemeClr val="tx1"/>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1752600" y="2286001"/>
            <a:ext cx="8610600" cy="4571999"/>
          </a:xfrm>
        </p:spPr>
        <p:txBody>
          <a:bodyPr>
            <a:normAutofit fontScale="92500" lnSpcReduction="20000"/>
          </a:bodyPr>
          <a:lstStyle/>
          <a:p>
            <a:r>
              <a:rPr lang="en-US" sz="1800" b="1" dirty="0"/>
              <a:t>I.C. 3-14-3-4</a:t>
            </a:r>
          </a:p>
          <a:p>
            <a:endParaRPr lang="en-US" sz="1800" b="1" dirty="0"/>
          </a:p>
          <a:p>
            <a:pPr lvl="1"/>
            <a:r>
              <a:rPr lang="en-US" sz="1800" dirty="0"/>
              <a:t>(c) A person who, </a:t>
            </a:r>
            <a:r>
              <a:rPr lang="en-US" sz="1800" b="1" dirty="0">
                <a:solidFill>
                  <a:srgbClr val="FFFF00"/>
                </a:solidFill>
              </a:rPr>
              <a:t>with the intent to obstruct or interfere with an election worker or a voter in the chute, </a:t>
            </a:r>
            <a:r>
              <a:rPr lang="en-US" sz="1800" dirty="0"/>
              <a:t>knowingly </a:t>
            </a:r>
            <a:r>
              <a:rPr lang="en-US" sz="1800" b="1" dirty="0">
                <a:solidFill>
                  <a:srgbClr val="FFFF00"/>
                </a:solidFill>
              </a:rPr>
              <a:t>or intentionally</a:t>
            </a:r>
            <a:r>
              <a:rPr lang="en-US" sz="1800" b="1" dirty="0"/>
              <a:t>:</a:t>
            </a:r>
            <a:br>
              <a:rPr lang="en-US" sz="1800" b="1" dirty="0"/>
            </a:br>
            <a:endParaRPr lang="en-US" sz="1800" b="1" dirty="0"/>
          </a:p>
          <a:p>
            <a:pPr marL="457200" lvl="1" indent="0">
              <a:buNone/>
            </a:pPr>
            <a:r>
              <a:rPr lang="en-US" sz="1800" b="1" dirty="0"/>
              <a:t>	(1) </a:t>
            </a:r>
            <a:r>
              <a:rPr lang="en-US" sz="1800" dirty="0"/>
              <a:t>obstructs or interferes with:</a:t>
            </a:r>
          </a:p>
          <a:p>
            <a:pPr marL="457200" lvl="1" indent="0">
              <a:buNone/>
            </a:pPr>
            <a:r>
              <a:rPr lang="en-US" sz="1800" b="1" dirty="0"/>
              <a:t>		</a:t>
            </a:r>
            <a:r>
              <a:rPr lang="en-US" sz="1800" dirty="0"/>
              <a:t>(A) an </a:t>
            </a:r>
            <a:r>
              <a:rPr lang="en-US" sz="1800" b="1" dirty="0">
                <a:solidFill>
                  <a:srgbClr val="FFFF00"/>
                </a:solidFill>
              </a:rPr>
              <a:t>election worker</a:t>
            </a:r>
            <a:r>
              <a:rPr lang="en-US" sz="1800" dirty="0">
                <a:solidFill>
                  <a:srgbClr val="FFFF00"/>
                </a:solidFill>
              </a:rPr>
              <a:t> </a:t>
            </a:r>
            <a:r>
              <a:rPr lang="en-US" sz="1800" dirty="0"/>
              <a:t>in the discharge of the </a:t>
            </a:r>
            <a:r>
              <a:rPr lang="en-US" sz="1800" b="1" dirty="0">
                <a:solidFill>
                  <a:srgbClr val="FFFF00"/>
                </a:solidFill>
              </a:rPr>
              <a:t>election 			worker’s</a:t>
            </a:r>
            <a:r>
              <a:rPr lang="en-US" sz="1800" dirty="0"/>
              <a:t> duty; or</a:t>
            </a:r>
          </a:p>
          <a:p>
            <a:pPr marL="457200" lvl="1" indent="0">
              <a:buNone/>
            </a:pPr>
            <a:r>
              <a:rPr lang="en-US" sz="1800" b="1" dirty="0"/>
              <a:t>		</a:t>
            </a:r>
            <a:r>
              <a:rPr lang="en-US" sz="1800" dirty="0"/>
              <a:t>(B) a voter within the chute; </a:t>
            </a:r>
            <a:r>
              <a:rPr lang="en-US" sz="1800" b="1" dirty="0">
                <a:solidFill>
                  <a:srgbClr val="FFFF00"/>
                </a:solidFill>
              </a:rPr>
              <a:t>and</a:t>
            </a:r>
          </a:p>
          <a:p>
            <a:pPr marL="457200" lvl="1" indent="0">
              <a:buNone/>
            </a:pPr>
            <a:r>
              <a:rPr lang="en-US" sz="1800" b="1" dirty="0"/>
              <a:t>	</a:t>
            </a:r>
            <a:r>
              <a:rPr lang="en-US" sz="1800" dirty="0"/>
              <a:t>(2) </a:t>
            </a:r>
            <a:r>
              <a:rPr lang="en-US" sz="1800" b="1" dirty="0">
                <a:solidFill>
                  <a:srgbClr val="FFFF00"/>
                </a:solidFill>
              </a:rPr>
              <a:t>engages in the obstruction or interference on:</a:t>
            </a:r>
          </a:p>
          <a:p>
            <a:pPr marL="457200" lvl="1" indent="0">
              <a:buNone/>
            </a:pPr>
            <a:r>
              <a:rPr lang="en-US" sz="1800" b="1" dirty="0">
                <a:solidFill>
                  <a:srgbClr val="FFFF00"/>
                </a:solidFill>
              </a:rPr>
              <a:t>		(A) election day; or</a:t>
            </a:r>
          </a:p>
          <a:p>
            <a:pPr marL="457200" lvl="1" indent="0">
              <a:buNone/>
            </a:pPr>
            <a:r>
              <a:rPr lang="en-US" sz="1800" b="1" dirty="0">
                <a:solidFill>
                  <a:srgbClr val="FFFF00"/>
                </a:solidFill>
              </a:rPr>
              <a:t>		(B) a day on which voting is permitted to occur before an 		absentee voter board;</a:t>
            </a:r>
          </a:p>
          <a:p>
            <a:pPr marL="457200" lvl="1" indent="0">
              <a:buNone/>
            </a:pPr>
            <a:r>
              <a:rPr lang="en-US" sz="1800" dirty="0"/>
              <a:t>      commits a Level 6 felony.</a:t>
            </a:r>
            <a:r>
              <a:rPr lang="en-US" sz="2000" b="1" dirty="0">
                <a:latin typeface="TimesNewRomanPSMT,Bold"/>
              </a:rPr>
              <a:t/>
            </a:r>
            <a:br>
              <a:rPr lang="en-US" sz="2000" b="1" dirty="0">
                <a:latin typeface="TimesNewRomanPSMT,Bold"/>
              </a:rPr>
            </a:br>
            <a:endParaRPr lang="en-US" sz="2000" b="1" dirty="0">
              <a:latin typeface="TimesNewRomanPSMT,Bold"/>
            </a:endParaRPr>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15</a:t>
            </a:fld>
            <a:endParaRPr lang="en-US" dirty="0"/>
          </a:p>
        </p:txBody>
      </p:sp>
    </p:spTree>
    <p:extLst>
      <p:ext uri="{BB962C8B-B14F-4D97-AF65-F5344CB8AC3E}">
        <p14:creationId xmlns:p14="http://schemas.microsoft.com/office/powerpoint/2010/main" val="25163065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600" dirty="0">
                <a:solidFill>
                  <a:srgbClr val="FFFF00"/>
                </a:solidFill>
              </a:rPr>
              <a:t>Crimes &amp; Election Workers</a:t>
            </a:r>
            <a:br>
              <a:rPr lang="en-US" sz="3600" dirty="0">
                <a:solidFill>
                  <a:srgbClr val="FFFF00"/>
                </a:solidFill>
              </a:rPr>
            </a:br>
            <a:r>
              <a:rPr lang="en-US" sz="2800" dirty="0">
                <a:solidFill>
                  <a:schemeClr val="tx1"/>
                </a:solidFill>
              </a:rPr>
              <a:t>SEA 170</a:t>
            </a:r>
            <a:endParaRPr lang="en-US" dirty="0">
              <a:solidFill>
                <a:schemeClr val="tx1"/>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1752600" y="2286001"/>
            <a:ext cx="8610600" cy="4571999"/>
          </a:xfrm>
        </p:spPr>
        <p:txBody>
          <a:bodyPr>
            <a:normAutofit fontScale="92500" lnSpcReduction="20000"/>
          </a:bodyPr>
          <a:lstStyle/>
          <a:p>
            <a:r>
              <a:rPr lang="en-US" sz="1600" b="1" dirty="0">
                <a:cs typeface="Times New Roman" panose="02020603050405020304" pitchFamily="18" charset="0"/>
              </a:rPr>
              <a:t>I.C. 3-14-3-4</a:t>
            </a:r>
          </a:p>
          <a:p>
            <a:r>
              <a:rPr lang="en-US" sz="1600" b="1" dirty="0">
                <a:cs typeface="Times New Roman" panose="02020603050405020304" pitchFamily="18" charset="0"/>
              </a:rPr>
              <a:t>(d) </a:t>
            </a:r>
            <a:r>
              <a:rPr lang="en-US" sz="1600" dirty="0">
                <a:cs typeface="Times New Roman" panose="02020603050405020304" pitchFamily="18" charset="0"/>
              </a:rPr>
              <a:t>A person who knowingly </a:t>
            </a:r>
            <a:r>
              <a:rPr lang="en-US" sz="1600" b="1" dirty="0">
                <a:solidFill>
                  <a:srgbClr val="FFFF00"/>
                </a:solidFill>
                <a:cs typeface="Times New Roman" panose="02020603050405020304" pitchFamily="18" charset="0"/>
              </a:rPr>
              <a:t>or intentionally </a:t>
            </a:r>
            <a:r>
              <a:rPr lang="en-US" sz="1600" dirty="0">
                <a:cs typeface="Times New Roman" panose="02020603050405020304" pitchFamily="18" charset="0"/>
              </a:rPr>
              <a:t>injures an </a:t>
            </a:r>
            <a:r>
              <a:rPr lang="en-US" sz="1600" b="1" dirty="0">
                <a:solidFill>
                  <a:srgbClr val="FFFF00"/>
                </a:solidFill>
                <a:cs typeface="Times New Roman" panose="02020603050405020304" pitchFamily="18" charset="0"/>
              </a:rPr>
              <a:t>election</a:t>
            </a:r>
            <a:r>
              <a:rPr lang="en-US" sz="1600" dirty="0">
                <a:solidFill>
                  <a:srgbClr val="FFFF00"/>
                </a:solidFill>
                <a:cs typeface="Times New Roman" panose="02020603050405020304" pitchFamily="18" charset="0"/>
              </a:rPr>
              <a:t> </a:t>
            </a:r>
            <a:r>
              <a:rPr lang="en-US" sz="1600" b="1" dirty="0">
                <a:solidFill>
                  <a:srgbClr val="FFFF00"/>
                </a:solidFill>
                <a:cs typeface="Times New Roman" panose="02020603050405020304" pitchFamily="18" charset="0"/>
              </a:rPr>
              <a:t>worker </a:t>
            </a:r>
            <a:r>
              <a:rPr lang="en-US" sz="1600" dirty="0">
                <a:cs typeface="Times New Roman" panose="02020603050405020304" pitchFamily="18" charset="0"/>
              </a:rPr>
              <a:t>or a voter:</a:t>
            </a:r>
          </a:p>
          <a:p>
            <a:pPr marL="0" indent="0">
              <a:buNone/>
            </a:pPr>
            <a:r>
              <a:rPr lang="en-US" sz="1600" dirty="0">
                <a:cs typeface="Times New Roman" panose="02020603050405020304" pitchFamily="18" charset="0"/>
              </a:rPr>
              <a:t>	(1) in the exercise of the </a:t>
            </a:r>
            <a:r>
              <a:rPr lang="en-US" sz="1600" b="1" dirty="0">
                <a:solidFill>
                  <a:srgbClr val="FFFF00"/>
                </a:solidFill>
                <a:cs typeface="Times New Roman" panose="02020603050405020304" pitchFamily="18" charset="0"/>
              </a:rPr>
              <a:t>election worker's </a:t>
            </a:r>
            <a:r>
              <a:rPr lang="en-US" sz="1600" dirty="0">
                <a:cs typeface="Times New Roman" panose="02020603050405020304" pitchFamily="18" charset="0"/>
              </a:rPr>
              <a:t>or voter’s rights or duties; or</a:t>
            </a:r>
          </a:p>
          <a:p>
            <a:pPr marL="0" indent="0">
              <a:buNone/>
            </a:pPr>
            <a:r>
              <a:rPr lang="en-US" sz="1600" dirty="0">
                <a:cs typeface="Times New Roman" panose="02020603050405020304" pitchFamily="18" charset="0"/>
              </a:rPr>
              <a:t>	(2) because the </a:t>
            </a:r>
            <a:r>
              <a:rPr lang="en-US" sz="1600" b="1" dirty="0">
                <a:solidFill>
                  <a:srgbClr val="FFFF00"/>
                </a:solidFill>
                <a:cs typeface="Times New Roman" panose="02020603050405020304" pitchFamily="18" charset="0"/>
              </a:rPr>
              <a:t>election worker </a:t>
            </a:r>
            <a:r>
              <a:rPr lang="en-US" sz="1600" dirty="0">
                <a:cs typeface="Times New Roman" panose="02020603050405020304" pitchFamily="18" charset="0"/>
              </a:rPr>
              <a:t>or voter has exercised the </a:t>
            </a:r>
            <a:r>
              <a:rPr lang="en-US" sz="1600" b="1" dirty="0">
                <a:solidFill>
                  <a:srgbClr val="FFFF00"/>
                </a:solidFill>
                <a:cs typeface="Times New Roman" panose="02020603050405020304" pitchFamily="18" charset="0"/>
              </a:rPr>
              <a:t>election </a:t>
            </a:r>
            <a:r>
              <a:rPr lang="en-US" sz="1600" b="1" dirty="0" smtClean="0">
                <a:solidFill>
                  <a:srgbClr val="FFFF00"/>
                </a:solidFill>
                <a:cs typeface="Times New Roman" panose="02020603050405020304" pitchFamily="18" charset="0"/>
              </a:rPr>
              <a:t>worker's</a:t>
            </a:r>
            <a:r>
              <a:rPr lang="en-US" sz="1600" b="1" dirty="0" smtClean="0">
                <a:cs typeface="Times New Roman" panose="02020603050405020304" pitchFamily="18" charset="0"/>
              </a:rPr>
              <a:t> </a:t>
            </a:r>
            <a:r>
              <a:rPr lang="en-US" sz="1600" dirty="0">
                <a:cs typeface="Times New Roman" panose="02020603050405020304" pitchFamily="18" charset="0"/>
              </a:rPr>
              <a:t>or voter's rights or duties;</a:t>
            </a:r>
          </a:p>
          <a:p>
            <a:pPr marL="0" indent="0">
              <a:buNone/>
            </a:pPr>
            <a:r>
              <a:rPr lang="en-US" sz="1600" dirty="0">
                <a:cs typeface="Times New Roman" panose="02020603050405020304" pitchFamily="18" charset="0"/>
              </a:rPr>
              <a:t>       commits a Level 6 felony.</a:t>
            </a:r>
            <a:br>
              <a:rPr lang="en-US" sz="1600" dirty="0">
                <a:cs typeface="Times New Roman" panose="02020603050405020304" pitchFamily="18" charset="0"/>
              </a:rPr>
            </a:br>
            <a:endParaRPr lang="en-US" sz="1600" dirty="0">
              <a:cs typeface="Times New Roman" panose="02020603050405020304" pitchFamily="18" charset="0"/>
            </a:endParaRPr>
          </a:p>
          <a:p>
            <a:r>
              <a:rPr lang="en-US" sz="1600" b="1" dirty="0">
                <a:cs typeface="Times New Roman" panose="02020603050405020304" pitchFamily="18" charset="0"/>
              </a:rPr>
              <a:t>I.C. 3-14-3-18 – Threatening an Election Worker</a:t>
            </a:r>
            <a:br>
              <a:rPr lang="en-US" sz="1600" b="1" dirty="0">
                <a:cs typeface="Times New Roman" panose="02020603050405020304" pitchFamily="18" charset="0"/>
              </a:rPr>
            </a:br>
            <a:endParaRPr lang="en-US" sz="1600" b="1" dirty="0">
              <a:cs typeface="Times New Roman" panose="02020603050405020304" pitchFamily="18" charset="0"/>
            </a:endParaRPr>
          </a:p>
          <a:p>
            <a:r>
              <a:rPr lang="en-US" sz="1600" b="1" dirty="0">
                <a:solidFill>
                  <a:srgbClr val="FFFF00"/>
                </a:solidFill>
                <a:cs typeface="Times New Roman" panose="02020603050405020304" pitchFamily="18" charset="0"/>
              </a:rPr>
              <a:t>(d) A person who communicates a threat (as defined in IC 35-45-2-1) to an election    worker with the intent that the election worker:</a:t>
            </a:r>
          </a:p>
          <a:p>
            <a:pPr marL="0" indent="0">
              <a:buNone/>
            </a:pPr>
            <a:r>
              <a:rPr lang="en-US" sz="1600" b="1" dirty="0">
                <a:solidFill>
                  <a:srgbClr val="FFFF00"/>
                </a:solidFill>
                <a:cs typeface="Times New Roman" panose="02020603050405020304" pitchFamily="18" charset="0"/>
              </a:rPr>
              <a:t>	(1) engage in conduct against the election worker's will; or</a:t>
            </a:r>
          </a:p>
          <a:p>
            <a:pPr marL="0" indent="0">
              <a:buNone/>
            </a:pPr>
            <a:r>
              <a:rPr lang="en-US" sz="1600" b="1" dirty="0">
                <a:solidFill>
                  <a:srgbClr val="FFFF00"/>
                </a:solidFill>
                <a:cs typeface="Times New Roman" panose="02020603050405020304" pitchFamily="18" charset="0"/>
              </a:rPr>
              <a:t>	(2) be placed in fear of retaliation for a prior lawful act relating to an 	election;</a:t>
            </a:r>
          </a:p>
          <a:p>
            <a:pPr marL="0" indent="0">
              <a:buNone/>
            </a:pPr>
            <a:r>
              <a:rPr lang="en-US" sz="1600" b="1" dirty="0">
                <a:solidFill>
                  <a:srgbClr val="FFFF00"/>
                </a:solidFill>
                <a:cs typeface="Times New Roman" panose="02020603050405020304" pitchFamily="18" charset="0"/>
              </a:rPr>
              <a:t>       commits threatening an election worker, a Level 6 felony</a:t>
            </a:r>
            <a:r>
              <a:rPr lang="en-US" sz="1600" b="1" dirty="0">
                <a:cs typeface="Times New Roman" panose="02020603050405020304" pitchFamily="18" charset="0"/>
              </a:rPr>
              <a:t>.</a:t>
            </a:r>
            <a:endParaRPr lang="en-US" sz="1600" dirty="0">
              <a:cs typeface="Times New Roman" panose="02020603050405020304" pitchFamily="18" charset="0"/>
            </a:endParaRPr>
          </a:p>
          <a:p>
            <a:pPr marL="0" indent="0">
              <a:buNone/>
            </a:pPr>
            <a:r>
              <a:rPr lang="en-US" sz="2000" b="1" dirty="0">
                <a:latin typeface="TimesNewRomanPSMT,Bold"/>
              </a:rPr>
              <a:t/>
            </a:r>
            <a:br>
              <a:rPr lang="en-US" sz="2000" b="1" dirty="0">
                <a:latin typeface="TimesNewRomanPSMT,Bold"/>
              </a:rPr>
            </a:br>
            <a:endParaRPr lang="en-US" sz="2000" b="1" dirty="0">
              <a:latin typeface="TimesNewRomanPSMT,Bold"/>
            </a:endParaRPr>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16</a:t>
            </a:fld>
            <a:endParaRPr lang="en-US" dirty="0"/>
          </a:p>
        </p:txBody>
      </p:sp>
    </p:spTree>
    <p:extLst>
      <p:ext uri="{BB962C8B-B14F-4D97-AF65-F5344CB8AC3E}">
        <p14:creationId xmlns:p14="http://schemas.microsoft.com/office/powerpoint/2010/main" val="254019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600" dirty="0">
                <a:solidFill>
                  <a:srgbClr val="FFFF00"/>
                </a:solidFill>
              </a:rPr>
              <a:t>Regulation of Drones</a:t>
            </a:r>
            <a:br>
              <a:rPr lang="en-US" sz="3600" dirty="0">
                <a:solidFill>
                  <a:srgbClr val="FFFF00"/>
                </a:solidFill>
              </a:rPr>
            </a:br>
            <a:r>
              <a:rPr lang="en-US" sz="3600" dirty="0">
                <a:solidFill>
                  <a:srgbClr val="FFFF00"/>
                </a:solidFill>
              </a:rPr>
              <a:t>Near Correctional Facilities</a:t>
            </a:r>
            <a:br>
              <a:rPr lang="en-US" sz="3600" dirty="0">
                <a:solidFill>
                  <a:srgbClr val="FFFF00"/>
                </a:solidFill>
              </a:rPr>
            </a:br>
            <a:r>
              <a:rPr lang="en-US" sz="2800" dirty="0">
                <a:solidFill>
                  <a:schemeClr val="tx1"/>
                </a:solidFill>
              </a:rPr>
              <a:t>SEA </a:t>
            </a:r>
            <a:r>
              <a:rPr lang="en-US" sz="2800" dirty="0" smtClean="0">
                <a:solidFill>
                  <a:schemeClr val="tx1"/>
                </a:solidFill>
              </a:rPr>
              <a:t>182</a:t>
            </a:r>
            <a:br>
              <a:rPr lang="en-US" sz="2800" dirty="0" smtClean="0">
                <a:solidFill>
                  <a:schemeClr val="tx1"/>
                </a:solidFill>
              </a:rPr>
            </a:br>
            <a:endParaRPr lang="en-US" sz="4000" dirty="0">
              <a:solidFill>
                <a:schemeClr val="tx1"/>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609600" y="1981201"/>
            <a:ext cx="10972800" cy="4876799"/>
          </a:xfrm>
        </p:spPr>
        <p:txBody>
          <a:bodyPr/>
          <a:lstStyle/>
          <a:p>
            <a:endParaRPr lang="en-US" sz="1700" b="1" dirty="0" smtClean="0"/>
          </a:p>
          <a:p>
            <a:endParaRPr lang="en-US" sz="1700" b="1" dirty="0"/>
          </a:p>
          <a:p>
            <a:r>
              <a:rPr lang="en-US" sz="1700" b="1" dirty="0" smtClean="0"/>
              <a:t>I.C</a:t>
            </a:r>
            <a:r>
              <a:rPr lang="en-US" sz="1700" b="1" dirty="0"/>
              <a:t>. 35-44.1-3-5 &amp; I.C. 35-44.1-3-6: Trafficking with an </a:t>
            </a:r>
            <a:r>
              <a:rPr lang="en-US" sz="1700" b="1" dirty="0" smtClean="0"/>
              <a:t>inmate</a:t>
            </a:r>
            <a:endParaRPr lang="en-US" sz="1700" b="1" dirty="0"/>
          </a:p>
          <a:p>
            <a:pPr lvl="1"/>
            <a:r>
              <a:rPr lang="en-US" sz="1700" b="1" dirty="0">
                <a:solidFill>
                  <a:srgbClr val="FFFF00"/>
                </a:solidFill>
              </a:rPr>
              <a:t>including delivering, carrying, or receiving through the use of an unmanned aerial vehicle</a:t>
            </a:r>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17</a:t>
            </a:fld>
            <a:endParaRPr lang="en-US" dirty="0"/>
          </a:p>
        </p:txBody>
      </p:sp>
    </p:spTree>
    <p:extLst>
      <p:ext uri="{BB962C8B-B14F-4D97-AF65-F5344CB8AC3E}">
        <p14:creationId xmlns:p14="http://schemas.microsoft.com/office/powerpoint/2010/main" val="1074062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600" dirty="0">
                <a:solidFill>
                  <a:srgbClr val="FFFF00"/>
                </a:solidFill>
              </a:rPr>
              <a:t>Regulation of Drones</a:t>
            </a:r>
            <a:br>
              <a:rPr lang="en-US" sz="3600" dirty="0">
                <a:solidFill>
                  <a:srgbClr val="FFFF00"/>
                </a:solidFill>
              </a:rPr>
            </a:br>
            <a:r>
              <a:rPr lang="en-US" sz="3600" dirty="0">
                <a:solidFill>
                  <a:srgbClr val="FFFF00"/>
                </a:solidFill>
              </a:rPr>
              <a:t>Near Correctional Facilities</a:t>
            </a:r>
            <a:br>
              <a:rPr lang="en-US" sz="3600" dirty="0">
                <a:solidFill>
                  <a:srgbClr val="FFFF00"/>
                </a:solidFill>
              </a:rPr>
            </a:br>
            <a:r>
              <a:rPr lang="en-US" sz="2800" dirty="0">
                <a:solidFill>
                  <a:schemeClr val="tx1"/>
                </a:solidFill>
              </a:rPr>
              <a:t>SEA 182</a:t>
            </a:r>
            <a:endParaRPr lang="en-US" sz="4000" dirty="0">
              <a:solidFill>
                <a:schemeClr val="tx1"/>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609600" y="1981201"/>
            <a:ext cx="10972800" cy="4876799"/>
          </a:xfrm>
        </p:spPr>
        <p:txBody>
          <a:bodyPr>
            <a:normAutofit lnSpcReduction="10000"/>
          </a:bodyPr>
          <a:lstStyle/>
          <a:p>
            <a:pPr marL="0" indent="0">
              <a:buNone/>
            </a:pPr>
            <a:r>
              <a:rPr lang="en-US" sz="2000" b="1" dirty="0"/>
              <a:t>I.C. 35-44.1-4-10</a:t>
            </a:r>
          </a:p>
          <a:p>
            <a:pPr algn="l"/>
            <a:r>
              <a:rPr lang="en-US" sz="2000" dirty="0"/>
              <a:t>A person who operates an unmanned aerial vehicle in a manner that is intended to obstruct or interfere with:</a:t>
            </a:r>
          </a:p>
          <a:p>
            <a:pPr marL="0" indent="0">
              <a:buNone/>
            </a:pPr>
            <a:r>
              <a:rPr lang="en-US" sz="2000" dirty="0"/>
              <a:t>	(1) a law enforcement officer, </a:t>
            </a:r>
            <a:r>
              <a:rPr lang="en-US" sz="2000" b="1" dirty="0">
                <a:solidFill>
                  <a:srgbClr val="FFFF00"/>
                </a:solidFill>
              </a:rPr>
              <a:t>including a correctional officer as defined in IC 5-	10-10-1.5;</a:t>
            </a:r>
          </a:p>
          <a:p>
            <a:pPr marL="0" indent="0">
              <a:buNone/>
            </a:pPr>
            <a:r>
              <a:rPr lang="en-US" sz="2000" dirty="0"/>
              <a:t>	(2) a firefighter;</a:t>
            </a:r>
          </a:p>
          <a:p>
            <a:pPr marL="0" indent="0">
              <a:buNone/>
            </a:pPr>
            <a:r>
              <a:rPr lang="en-US" sz="2000" dirty="0"/>
              <a:t>	(3) an emergency medical person; or</a:t>
            </a:r>
          </a:p>
          <a:p>
            <a:pPr marL="0" indent="0">
              <a:buNone/>
            </a:pPr>
            <a:r>
              <a:rPr lang="en-US" sz="2000" dirty="0"/>
              <a:t>	(4) a member of a search and rescue team or mission;</a:t>
            </a:r>
          </a:p>
          <a:p>
            <a:pPr marL="0" indent="0">
              <a:buNone/>
            </a:pPr>
            <a:r>
              <a:rPr lang="en-US" sz="2000" dirty="0"/>
              <a:t>while the individual described in subdivisions (1) through (4) is commits </a:t>
            </a:r>
            <a:r>
              <a:rPr lang="en-US" sz="2000" b="1" u="sng" dirty="0"/>
              <a:t>public safety remote aerial interference</a:t>
            </a:r>
            <a:r>
              <a:rPr lang="en-US" sz="2000" dirty="0"/>
              <a:t>, a Class A misdemeanor. </a:t>
            </a:r>
          </a:p>
          <a:p>
            <a:pPr marL="0" indent="0">
              <a:buNone/>
            </a:pPr>
            <a:endParaRPr lang="en-US" sz="2000" dirty="0"/>
          </a:p>
          <a:p>
            <a:pPr marL="0" indent="0">
              <a:buNone/>
            </a:pPr>
            <a:r>
              <a:rPr lang="en-US" sz="2000" dirty="0"/>
              <a:t>However, the offense is a Level 6 felony if the person has a prior unrelated conviction under this section.</a:t>
            </a:r>
            <a:endParaRPr lang="en-US" sz="2000" b="1" dirty="0"/>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18</a:t>
            </a:fld>
            <a:endParaRPr lang="en-US" dirty="0"/>
          </a:p>
        </p:txBody>
      </p:sp>
    </p:spTree>
    <p:extLst>
      <p:ext uri="{BB962C8B-B14F-4D97-AF65-F5344CB8AC3E}">
        <p14:creationId xmlns:p14="http://schemas.microsoft.com/office/powerpoint/2010/main" val="36273194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600" dirty="0">
                <a:solidFill>
                  <a:srgbClr val="FFFF00"/>
                </a:solidFill>
              </a:rPr>
              <a:t>Statewide 911 System</a:t>
            </a:r>
            <a:br>
              <a:rPr lang="en-US" sz="3600" dirty="0">
                <a:solidFill>
                  <a:srgbClr val="FFFF00"/>
                </a:solidFill>
              </a:rPr>
            </a:br>
            <a:r>
              <a:rPr lang="en-US" sz="2800" dirty="0">
                <a:solidFill>
                  <a:schemeClr val="tx1"/>
                </a:solidFill>
              </a:rPr>
              <a:t>SEA 232</a:t>
            </a:r>
            <a:endParaRPr lang="en-US" sz="3600" dirty="0">
              <a:solidFill>
                <a:schemeClr val="tx1"/>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609600" y="1752601"/>
            <a:ext cx="10972800" cy="5105399"/>
          </a:xfrm>
        </p:spPr>
        <p:txBody>
          <a:bodyPr/>
          <a:lstStyle/>
          <a:p>
            <a:pPr lvl="1"/>
            <a:r>
              <a:rPr lang="en-US" sz="2400" dirty="0"/>
              <a:t>I.C. 35-44.1-2-3 </a:t>
            </a:r>
          </a:p>
          <a:p>
            <a:pPr lvl="2"/>
            <a:r>
              <a:rPr lang="en-US" sz="2800" dirty="0">
                <a:solidFill>
                  <a:srgbClr val="FFFF00"/>
                </a:solidFill>
              </a:rPr>
              <a:t>New Enhancement:</a:t>
            </a:r>
          </a:p>
          <a:p>
            <a:pPr lvl="2"/>
            <a:endParaRPr lang="en-US" sz="2000" dirty="0"/>
          </a:p>
          <a:p>
            <a:pPr lvl="3"/>
            <a:r>
              <a:rPr lang="en-US" i="0" u="none" strike="noStrike" baseline="0" dirty="0"/>
              <a:t>False reporting is a B misdemeanor; elevates reporting that someone is “Dangerous” knowing it to be false to an </a:t>
            </a:r>
            <a:r>
              <a:rPr lang="en-US" i="0" u="none" strike="noStrike" baseline="0" dirty="0">
                <a:solidFill>
                  <a:srgbClr val="FFFF00"/>
                </a:solidFill>
              </a:rPr>
              <a:t>A misdemeanor</a:t>
            </a:r>
            <a:r>
              <a:rPr lang="en-US" i="0" u="none" strike="noStrike" baseline="0" dirty="0"/>
              <a:t/>
            </a:r>
            <a:br>
              <a:rPr lang="en-US" i="0" u="none" strike="noStrike" baseline="0" dirty="0"/>
            </a:br>
            <a:endParaRPr lang="en-US" i="0" u="none" strike="noStrike" baseline="0" dirty="0"/>
          </a:p>
          <a:p>
            <a:pPr lvl="3"/>
            <a:r>
              <a:rPr lang="en-US" dirty="0"/>
              <a:t>Enhancement a </a:t>
            </a:r>
            <a:r>
              <a:rPr lang="en-US" b="1" dirty="0">
                <a:solidFill>
                  <a:srgbClr val="FFFF00"/>
                </a:solidFill>
              </a:rPr>
              <a:t>Level 6 felony </a:t>
            </a:r>
            <a:r>
              <a:rPr lang="en-US" dirty="0"/>
              <a:t>if the report of dangerousness substantially hinders any law enforcement process or results in harm to another person</a:t>
            </a:r>
            <a:br>
              <a:rPr lang="en-US" dirty="0"/>
            </a:br>
            <a:endParaRPr lang="en-US" dirty="0"/>
          </a:p>
          <a:p>
            <a:pPr lvl="3"/>
            <a:r>
              <a:rPr lang="en-US" i="0" u="none" strike="noStrike" baseline="0" dirty="0"/>
              <a:t>Enhancement to a </a:t>
            </a:r>
            <a:r>
              <a:rPr lang="en-US" b="1" i="0" u="none" strike="noStrike" baseline="0" dirty="0">
                <a:solidFill>
                  <a:srgbClr val="FFFF00"/>
                </a:solidFill>
              </a:rPr>
              <a:t>Level 5 felony </a:t>
            </a:r>
            <a:r>
              <a:rPr lang="en-US" i="0" u="none" strike="noStrike" baseline="0" dirty="0"/>
              <a:t>if it results in </a:t>
            </a:r>
            <a:r>
              <a:rPr lang="en-US" dirty="0"/>
              <a:t>serious bodily injury or death</a:t>
            </a:r>
            <a:endParaRPr lang="en-US" i="0" u="none" strike="noStrike" baseline="0" dirty="0"/>
          </a:p>
          <a:p>
            <a:pPr lvl="2"/>
            <a:endParaRPr lang="en-US" sz="2000" dirty="0"/>
          </a:p>
          <a:p>
            <a:pPr marL="457200" lvl="1" indent="0">
              <a:buNone/>
            </a:pPr>
            <a:endParaRPr lang="en-US" sz="2600" dirty="0"/>
          </a:p>
          <a:p>
            <a:pPr marL="1828800" lvl="4" indent="0">
              <a:buNone/>
            </a:pPr>
            <a:endParaRPr lang="en-US" sz="1600" dirty="0"/>
          </a:p>
          <a:p>
            <a:pPr marL="1828800" lvl="4" indent="0">
              <a:buNone/>
            </a:pPr>
            <a:r>
              <a:rPr lang="en-US" dirty="0"/>
              <a:t>	</a:t>
            </a:r>
            <a:endParaRPr lang="en-US" i="0" u="none" strike="noStrike" baseline="0" dirty="0"/>
          </a:p>
          <a:p>
            <a:pPr lvl="1"/>
            <a:endParaRPr lang="en-US" sz="2400" b="1" dirty="0">
              <a:solidFill>
                <a:srgbClr val="FFFF00"/>
              </a:solidFill>
            </a:endParaRPr>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19</a:t>
            </a:fld>
            <a:endParaRPr lang="en-US" dirty="0"/>
          </a:p>
        </p:txBody>
      </p:sp>
    </p:spTree>
    <p:extLst>
      <p:ext uri="{BB962C8B-B14F-4D97-AF65-F5344CB8AC3E}">
        <p14:creationId xmlns:p14="http://schemas.microsoft.com/office/powerpoint/2010/main" val="23726274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8163" y="290732"/>
            <a:ext cx="8229600" cy="1371600"/>
          </a:xfrm>
        </p:spPr>
        <p:txBody>
          <a:bodyPr>
            <a:normAutofit/>
          </a:bodyPr>
          <a:lstStyle/>
          <a:p>
            <a:pPr algn="ctr"/>
            <a:r>
              <a:rPr lang="en-US" b="1" u="sng" dirty="0">
                <a:solidFill>
                  <a:srgbClr val="FFFF00"/>
                </a:solidFill>
                <a:effectLst/>
                <a:latin typeface="Times New Roman" pitchFamily="18" charset="0"/>
                <a:cs typeface="Times New Roman" pitchFamily="18" charset="0"/>
              </a:rPr>
              <a:t>General Information</a:t>
            </a:r>
            <a:endParaRPr lang="en-US" dirty="0">
              <a:solidFill>
                <a:srgbClr val="FFFF00"/>
              </a:solidFill>
              <a:effectLst/>
            </a:endParaRPr>
          </a:p>
        </p:txBody>
      </p:sp>
      <p:sp>
        <p:nvSpPr>
          <p:cNvPr id="5" name="Rectangle 3"/>
          <p:cNvSpPr txBox="1">
            <a:spLocks noChangeArrowheads="1"/>
          </p:cNvSpPr>
          <p:nvPr/>
        </p:nvSpPr>
        <p:spPr>
          <a:xfrm>
            <a:off x="1676400" y="1990566"/>
            <a:ext cx="8763000" cy="4715035"/>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defRPr/>
            </a:pPr>
            <a:endParaRPr lang="en-US" sz="6000" b="1" dirty="0">
              <a:solidFill>
                <a:srgbClr val="002060"/>
              </a:solidFill>
            </a:endParaRPr>
          </a:p>
        </p:txBody>
      </p:sp>
      <p:sp>
        <p:nvSpPr>
          <p:cNvPr id="4" name="Rectangle 3"/>
          <p:cNvSpPr/>
          <p:nvPr/>
        </p:nvSpPr>
        <p:spPr>
          <a:xfrm>
            <a:off x="1524000" y="2174581"/>
            <a:ext cx="9144000" cy="3970318"/>
          </a:xfrm>
          <a:prstGeom prst="rect">
            <a:avLst/>
          </a:prstGeom>
        </p:spPr>
        <p:txBody>
          <a:bodyPr wrap="square">
            <a:spAutoFit/>
          </a:bodyPr>
          <a:lstStyle/>
          <a:p>
            <a:pPr algn="ctr"/>
            <a:r>
              <a:rPr lang="en-US" sz="2800" b="1" dirty="0">
                <a:solidFill>
                  <a:srgbClr val="FFFF00"/>
                </a:solidFill>
              </a:rPr>
              <a:t>Second Regular Session 123rd </a:t>
            </a:r>
          </a:p>
          <a:p>
            <a:pPr algn="ctr"/>
            <a:r>
              <a:rPr lang="en-US" sz="2800" b="1" dirty="0">
                <a:solidFill>
                  <a:srgbClr val="FFFF00"/>
                </a:solidFill>
              </a:rPr>
              <a:t>General Assembly</a:t>
            </a:r>
          </a:p>
          <a:p>
            <a:pPr algn="ctr"/>
            <a:endParaRPr lang="en-US" sz="2800" b="1" dirty="0">
              <a:solidFill>
                <a:srgbClr val="FFFF00"/>
              </a:solidFill>
            </a:endParaRPr>
          </a:p>
          <a:p>
            <a:pPr algn="ctr"/>
            <a:r>
              <a:rPr lang="en-US" sz="2400" b="1" dirty="0"/>
              <a:t>Non-Budget Session</a:t>
            </a:r>
          </a:p>
          <a:p>
            <a:pPr marL="457200" indent="-457200">
              <a:buFont typeface="Arial" panose="020B0604020202020204" pitchFamily="34" charset="0"/>
              <a:buChar char="•"/>
            </a:pPr>
            <a:endParaRPr lang="en-US" sz="2400" b="1" dirty="0"/>
          </a:p>
          <a:p>
            <a:pPr marL="457200" indent="-457200">
              <a:buFont typeface="Arial" panose="020B0604020202020204" pitchFamily="34" charset="0"/>
              <a:buChar char="•"/>
            </a:pPr>
            <a:r>
              <a:rPr lang="en-US" sz="2400" b="1" dirty="0"/>
              <a:t>Major Topics: Education, Child Care Costs, and AI</a:t>
            </a:r>
          </a:p>
          <a:p>
            <a:pPr marL="457200" indent="-457200">
              <a:buFont typeface="Arial" panose="020B0604020202020204" pitchFamily="34" charset="0"/>
              <a:buChar char="•"/>
            </a:pPr>
            <a:endParaRPr lang="en-US" sz="2400" b="1" dirty="0"/>
          </a:p>
          <a:p>
            <a:pPr marL="457200" indent="-457200">
              <a:buFont typeface="Arial" panose="020B0604020202020204" pitchFamily="34" charset="0"/>
              <a:buChar char="•"/>
            </a:pPr>
            <a:r>
              <a:rPr lang="en-US" sz="2400" b="1" dirty="0"/>
              <a:t>739 bills introduced</a:t>
            </a:r>
          </a:p>
          <a:p>
            <a:pPr marL="457200" indent="-457200">
              <a:buFont typeface="Arial" panose="020B0604020202020204" pitchFamily="34" charset="0"/>
              <a:buChar char="•"/>
            </a:pPr>
            <a:endParaRPr lang="en-US" sz="2400" b="1" dirty="0"/>
          </a:p>
          <a:p>
            <a:pPr marL="457200" indent="-457200">
              <a:buFont typeface="Arial" panose="020B0604020202020204" pitchFamily="34" charset="0"/>
              <a:buChar char="•"/>
            </a:pPr>
            <a:r>
              <a:rPr lang="en-US" sz="2400" b="1" dirty="0"/>
              <a:t>175 bills eligible to become law (23% of introduced)</a:t>
            </a:r>
          </a:p>
        </p:txBody>
      </p:sp>
    </p:spTree>
    <p:extLst>
      <p:ext uri="{BB962C8B-B14F-4D97-AF65-F5344CB8AC3E}">
        <p14:creationId xmlns:p14="http://schemas.microsoft.com/office/powerpoint/2010/main" val="1322911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590800"/>
            <a:ext cx="9404723" cy="1400530"/>
          </a:xfrm>
        </p:spPr>
        <p:txBody>
          <a:bodyPr/>
          <a:lstStyle/>
          <a:p>
            <a:pPr algn="ctr"/>
            <a:r>
              <a:rPr lang="en-US" sz="6000" b="1" dirty="0">
                <a:solidFill>
                  <a:srgbClr val="FFFF00"/>
                </a:solidFill>
                <a:effectLst/>
              </a:rPr>
              <a:t>Traffic Law</a:t>
            </a:r>
          </a:p>
        </p:txBody>
      </p:sp>
    </p:spTree>
    <p:extLst>
      <p:ext uri="{BB962C8B-B14F-4D97-AF65-F5344CB8AC3E}">
        <p14:creationId xmlns:p14="http://schemas.microsoft.com/office/powerpoint/2010/main" val="1512927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600" dirty="0">
                <a:solidFill>
                  <a:srgbClr val="FFFF00"/>
                </a:solidFill>
              </a:rPr>
              <a:t>Distracted Driving</a:t>
            </a:r>
            <a:r>
              <a:rPr lang="en-US" sz="3200" dirty="0">
                <a:solidFill>
                  <a:srgbClr val="FFFF00"/>
                </a:solidFill>
              </a:rPr>
              <a:t/>
            </a:r>
            <a:br>
              <a:rPr lang="en-US" sz="3200" dirty="0">
                <a:solidFill>
                  <a:srgbClr val="FFFF00"/>
                </a:solidFill>
              </a:rPr>
            </a:br>
            <a:r>
              <a:rPr lang="en-US" sz="2800" dirty="0">
                <a:solidFill>
                  <a:schemeClr val="tx1"/>
                </a:solidFill>
              </a:rPr>
              <a:t>HEA 1162</a:t>
            </a:r>
            <a:endParaRPr lang="en-US" sz="3200" dirty="0">
              <a:solidFill>
                <a:schemeClr val="tx1"/>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609600" y="2209801"/>
            <a:ext cx="10972800" cy="4648199"/>
          </a:xfrm>
        </p:spPr>
        <p:txBody>
          <a:bodyPr/>
          <a:lstStyle/>
          <a:p>
            <a:pPr algn="l"/>
            <a:r>
              <a:rPr lang="en-US" sz="2800" dirty="0"/>
              <a:t>I.C. 9-13-2-177.2 “Telecommunications Device”</a:t>
            </a:r>
            <a:r>
              <a:rPr lang="en-US" sz="2800" b="1" dirty="0"/>
              <a:t/>
            </a:r>
            <a:br>
              <a:rPr lang="en-US" sz="2800" b="1" dirty="0"/>
            </a:br>
            <a:endParaRPr lang="en-US" sz="2800" b="1" dirty="0"/>
          </a:p>
          <a:p>
            <a:pPr lvl="1"/>
            <a:r>
              <a:rPr lang="en-US" dirty="0"/>
              <a:t>(a)(1) A wireless telephone, personal digital assistant, pager, or text messaging device that is intended for handheld use.</a:t>
            </a:r>
          </a:p>
          <a:p>
            <a:pPr marL="1371600" lvl="3" indent="0">
              <a:buNone/>
            </a:pPr>
            <a:endParaRPr lang="en-US" dirty="0"/>
          </a:p>
          <a:p>
            <a:pPr lvl="1"/>
            <a:r>
              <a:rPr lang="en-US" b="1" i="0" u="none" strike="noStrike" baseline="0" dirty="0">
                <a:solidFill>
                  <a:srgbClr val="FFFF00"/>
                </a:solidFill>
              </a:rPr>
              <a:t>(a)(2) A wearable device that blocks, in whole or in part, the field of vision of the person wearing the device.</a:t>
            </a:r>
            <a:r>
              <a:rPr lang="en-US" sz="1800" b="1" dirty="0">
                <a:latin typeface="TimesNewRomanPSMT,Bold"/>
              </a:rPr>
              <a:t/>
            </a:r>
            <a:br>
              <a:rPr lang="en-US" sz="1800" b="1" dirty="0">
                <a:latin typeface="TimesNewRomanPSMT,Bold"/>
              </a:rPr>
            </a:br>
            <a:endParaRPr lang="en-US" sz="1800" b="1" dirty="0">
              <a:latin typeface="TimesNewRomanPSMT,Bold"/>
            </a:endParaRPr>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21</a:t>
            </a:fld>
            <a:endParaRPr lang="en-US" dirty="0"/>
          </a:p>
        </p:txBody>
      </p:sp>
    </p:spTree>
    <p:extLst>
      <p:ext uri="{BB962C8B-B14F-4D97-AF65-F5344CB8AC3E}">
        <p14:creationId xmlns:p14="http://schemas.microsoft.com/office/powerpoint/2010/main" val="166895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600" dirty="0">
                <a:solidFill>
                  <a:srgbClr val="FFFF00"/>
                </a:solidFill>
              </a:rPr>
              <a:t>Exchange of Insurance</a:t>
            </a:r>
            <a:br>
              <a:rPr lang="en-US" sz="3600" dirty="0">
                <a:solidFill>
                  <a:srgbClr val="FFFF00"/>
                </a:solidFill>
              </a:rPr>
            </a:br>
            <a:r>
              <a:rPr lang="en-US" sz="3600" dirty="0">
                <a:solidFill>
                  <a:srgbClr val="FFFF00"/>
                </a:solidFill>
              </a:rPr>
              <a:t>Information After an Accident</a:t>
            </a:r>
            <a:r>
              <a:rPr lang="en-US" sz="2800" dirty="0">
                <a:solidFill>
                  <a:srgbClr val="FFFF00"/>
                </a:solidFill>
              </a:rPr>
              <a:t/>
            </a:r>
            <a:br>
              <a:rPr lang="en-US" sz="2800" dirty="0">
                <a:solidFill>
                  <a:srgbClr val="FFFF00"/>
                </a:solidFill>
              </a:rPr>
            </a:br>
            <a:r>
              <a:rPr lang="en-US" sz="2800" dirty="0">
                <a:solidFill>
                  <a:schemeClr val="tx1"/>
                </a:solidFill>
              </a:rPr>
              <a:t>SEA 225</a:t>
            </a:r>
            <a:endParaRPr lang="en-US" sz="3600" dirty="0">
              <a:solidFill>
                <a:schemeClr val="tx1"/>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609600" y="2209801"/>
            <a:ext cx="10972800" cy="4648199"/>
          </a:xfrm>
        </p:spPr>
        <p:txBody>
          <a:bodyPr/>
          <a:lstStyle/>
          <a:p>
            <a:pPr algn="l"/>
            <a:r>
              <a:rPr lang="en-US" sz="2800" b="1" dirty="0"/>
              <a:t>I.C. 9-26-2-1 &amp; 9-26-2-4</a:t>
            </a:r>
            <a:br>
              <a:rPr lang="en-US" sz="2800" b="1" dirty="0"/>
            </a:br>
            <a:endParaRPr lang="en-US" sz="2800" b="1" dirty="0"/>
          </a:p>
          <a:p>
            <a:pPr lvl="1"/>
            <a:r>
              <a:rPr lang="en-US" sz="3200" dirty="0">
                <a:cs typeface="Times New Roman" panose="02020603050405020304" pitchFamily="18" charset="0"/>
              </a:rPr>
              <a:t>A law enforcement officer </a:t>
            </a:r>
            <a:r>
              <a:rPr lang="en-US" sz="3200" b="1" dirty="0">
                <a:solidFill>
                  <a:srgbClr val="FFFF00"/>
                </a:solidFill>
                <a:cs typeface="Times New Roman" panose="02020603050405020304" pitchFamily="18" charset="0"/>
              </a:rPr>
              <a:t>present at the scene of an accident </a:t>
            </a:r>
            <a:r>
              <a:rPr lang="en-US" sz="3200" dirty="0">
                <a:cs typeface="Times New Roman" panose="02020603050405020304" pitchFamily="18" charset="0"/>
              </a:rPr>
              <a:t>shall ensure that each operator is in compliance with the requirements of IC 9-26-1-1.1, </a:t>
            </a:r>
            <a:r>
              <a:rPr lang="en-US" sz="3200" b="1" dirty="0">
                <a:solidFill>
                  <a:srgbClr val="FFFF00"/>
                </a:solidFill>
                <a:cs typeface="Times New Roman" panose="02020603050405020304" pitchFamily="18" charset="0"/>
              </a:rPr>
              <a:t>regardless of the apparent extent of the total property damage</a:t>
            </a:r>
            <a:r>
              <a:rPr lang="en-US" sz="3200" b="1" dirty="0">
                <a:cs typeface="Times New Roman" panose="02020603050405020304" pitchFamily="18" charset="0"/>
              </a:rPr>
              <a:t>.</a:t>
            </a:r>
          </a:p>
          <a:p>
            <a:pPr marL="0" indent="0">
              <a:buNone/>
            </a:pPr>
            <a:r>
              <a:rPr lang="en-US" sz="1800" b="1" dirty="0">
                <a:latin typeface="TimesNewRomanPSMT,Bold"/>
              </a:rPr>
              <a:t/>
            </a:r>
            <a:br>
              <a:rPr lang="en-US" sz="1800" b="1" dirty="0">
                <a:latin typeface="TimesNewRomanPSMT,Bold"/>
              </a:rPr>
            </a:br>
            <a:endParaRPr lang="en-US" sz="1800" b="1" dirty="0">
              <a:latin typeface="TimesNewRomanPSMT,Bold"/>
            </a:endParaRPr>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22</a:t>
            </a:fld>
            <a:endParaRPr lang="en-US" dirty="0"/>
          </a:p>
        </p:txBody>
      </p:sp>
    </p:spTree>
    <p:extLst>
      <p:ext uri="{BB962C8B-B14F-4D97-AF65-F5344CB8AC3E}">
        <p14:creationId xmlns:p14="http://schemas.microsoft.com/office/powerpoint/2010/main" val="25155779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600" dirty="0">
                <a:solidFill>
                  <a:srgbClr val="FFFF00"/>
                </a:solidFill>
              </a:rPr>
              <a:t>Salvage Vehicles</a:t>
            </a:r>
            <a:br>
              <a:rPr lang="en-US" sz="3600" dirty="0">
                <a:solidFill>
                  <a:srgbClr val="FFFF00"/>
                </a:solidFill>
              </a:rPr>
            </a:br>
            <a:r>
              <a:rPr lang="en-US" sz="2800" dirty="0">
                <a:solidFill>
                  <a:schemeClr val="tx1"/>
                </a:solidFill>
              </a:rPr>
              <a:t>SEA 65</a:t>
            </a:r>
            <a:endParaRPr lang="en-US" sz="3600" dirty="0">
              <a:solidFill>
                <a:schemeClr val="tx1"/>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685800" y="1981201"/>
            <a:ext cx="10820400" cy="4876799"/>
          </a:xfrm>
        </p:spPr>
        <p:txBody>
          <a:bodyPr/>
          <a:lstStyle/>
          <a:p>
            <a:r>
              <a:rPr lang="en-US" sz="2400" b="1" dirty="0"/>
              <a:t>I.C. 9-22-5-2</a:t>
            </a:r>
            <a:br>
              <a:rPr lang="en-US" sz="2400" b="1" dirty="0"/>
            </a:br>
            <a:endParaRPr lang="en-US" sz="2400" b="1" dirty="0"/>
          </a:p>
          <a:p>
            <a:pPr lvl="1"/>
            <a:r>
              <a:rPr lang="en-US" sz="3200" dirty="0">
                <a:solidFill>
                  <a:srgbClr val="FFFF00"/>
                </a:solidFill>
              </a:rPr>
              <a:t>Adds Requirement to Notify Law Enforcement: </a:t>
            </a:r>
            <a:r>
              <a:rPr lang="en-US" sz="1800" dirty="0"/>
              <a:t/>
            </a:r>
            <a:br>
              <a:rPr lang="en-US" sz="1800" dirty="0"/>
            </a:br>
            <a:endParaRPr lang="en-US" sz="1800" dirty="0"/>
          </a:p>
          <a:p>
            <a:pPr lvl="2"/>
            <a:r>
              <a:rPr lang="en-US" b="1" dirty="0">
                <a:solidFill>
                  <a:srgbClr val="FFFF00"/>
                </a:solidFill>
              </a:rPr>
              <a:t>If the vehicle was reported stolen or the owner of the vehicle does not match the individual who is trying to sell the vehicle to the salvage recycler, the recycler must notify law enforcement.</a:t>
            </a:r>
          </a:p>
          <a:p>
            <a:pPr marL="914400" lvl="2" indent="0">
              <a:buNone/>
            </a:pPr>
            <a:r>
              <a:rPr lang="en-US" sz="1400" b="1" dirty="0">
                <a:latin typeface="TimesNewRomanPSMT,Bold"/>
              </a:rPr>
              <a:t/>
            </a:r>
            <a:br>
              <a:rPr lang="en-US" sz="1400" b="1" dirty="0">
                <a:latin typeface="TimesNewRomanPSMT,Bold"/>
              </a:rPr>
            </a:br>
            <a:endParaRPr lang="en-US" sz="1400" b="1" dirty="0">
              <a:latin typeface="TimesNewRomanPSMT,Bold"/>
            </a:endParaRPr>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23</a:t>
            </a:fld>
            <a:endParaRPr lang="en-US" dirty="0"/>
          </a:p>
        </p:txBody>
      </p:sp>
    </p:spTree>
    <p:extLst>
      <p:ext uri="{BB962C8B-B14F-4D97-AF65-F5344CB8AC3E}">
        <p14:creationId xmlns:p14="http://schemas.microsoft.com/office/powerpoint/2010/main" val="605715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514600"/>
            <a:ext cx="9404723" cy="1400530"/>
          </a:xfrm>
        </p:spPr>
        <p:txBody>
          <a:bodyPr>
            <a:normAutofit/>
          </a:bodyPr>
          <a:lstStyle/>
          <a:p>
            <a:pPr algn="ctr"/>
            <a:r>
              <a:rPr lang="en-US" sz="6000" b="1" dirty="0">
                <a:solidFill>
                  <a:srgbClr val="FFFF00"/>
                </a:solidFill>
                <a:effectLst/>
                <a:latin typeface="Times New Roman" pitchFamily="18" charset="0"/>
                <a:cs typeface="Times New Roman" pitchFamily="18" charset="0"/>
              </a:rPr>
              <a:t>Miscellaneous</a:t>
            </a:r>
            <a:endParaRPr lang="en-US" sz="6000" dirty="0">
              <a:solidFill>
                <a:srgbClr val="FFFF00"/>
              </a:solidFill>
              <a:effectLst/>
            </a:endParaRPr>
          </a:p>
        </p:txBody>
      </p:sp>
    </p:spTree>
    <p:extLst>
      <p:ext uri="{BB962C8B-B14F-4D97-AF65-F5344CB8AC3E}">
        <p14:creationId xmlns:p14="http://schemas.microsoft.com/office/powerpoint/2010/main" val="26114200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600" dirty="0">
                <a:solidFill>
                  <a:srgbClr val="FFFF00"/>
                </a:solidFill>
              </a:rPr>
              <a:t>Green Alert</a:t>
            </a:r>
            <a:br>
              <a:rPr lang="en-US" sz="3600" dirty="0">
                <a:solidFill>
                  <a:srgbClr val="FFFF00"/>
                </a:solidFill>
              </a:rPr>
            </a:br>
            <a:r>
              <a:rPr lang="en-US" sz="2800" dirty="0">
                <a:solidFill>
                  <a:schemeClr val="tx1"/>
                </a:solidFill>
              </a:rPr>
              <a:t>HEA 1021</a:t>
            </a:r>
            <a:endParaRPr lang="en-US" sz="3600" dirty="0">
              <a:solidFill>
                <a:schemeClr val="tx1"/>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609600" y="2209801"/>
            <a:ext cx="10972800" cy="4648199"/>
          </a:xfrm>
        </p:spPr>
        <p:txBody>
          <a:bodyPr/>
          <a:lstStyle/>
          <a:p>
            <a:pPr algn="l"/>
            <a:r>
              <a:rPr lang="en-US" sz="2800" b="1" dirty="0">
                <a:solidFill>
                  <a:srgbClr val="FFFF00"/>
                </a:solidFill>
              </a:rPr>
              <a:t>“[G]</a:t>
            </a:r>
            <a:r>
              <a:rPr lang="en-US" sz="2800" b="1" dirty="0" err="1">
                <a:solidFill>
                  <a:srgbClr val="FFFF00"/>
                </a:solidFill>
              </a:rPr>
              <a:t>reen</a:t>
            </a:r>
            <a:r>
              <a:rPr lang="en-US" sz="2800" b="1" dirty="0">
                <a:solidFill>
                  <a:srgbClr val="FFFF00"/>
                </a:solidFill>
              </a:rPr>
              <a:t> alert program” means a program under which the clearinghouse transmits information about missing veterans at risk to broadcasters who:</a:t>
            </a:r>
            <a:r>
              <a:rPr lang="en-US" sz="2400" b="1" dirty="0">
                <a:solidFill>
                  <a:srgbClr val="FFFF00"/>
                </a:solidFill>
              </a:rPr>
              <a:t/>
            </a:r>
            <a:br>
              <a:rPr lang="en-US" sz="2400" b="1" dirty="0">
                <a:solidFill>
                  <a:srgbClr val="FFFF00"/>
                </a:solidFill>
              </a:rPr>
            </a:br>
            <a:endParaRPr lang="en-US" sz="2400" b="1" dirty="0">
              <a:solidFill>
                <a:srgbClr val="FFFF00"/>
              </a:solidFill>
            </a:endParaRPr>
          </a:p>
          <a:p>
            <a:pPr marL="0" indent="0">
              <a:buNone/>
            </a:pPr>
            <a:r>
              <a:rPr lang="en-US" sz="2400" b="1" dirty="0">
                <a:solidFill>
                  <a:srgbClr val="FFFF00"/>
                </a:solidFill>
              </a:rPr>
              <a:t>	</a:t>
            </a:r>
            <a:r>
              <a:rPr lang="en-US" sz="2800" b="1" dirty="0">
                <a:solidFill>
                  <a:srgbClr val="FFFF00"/>
                </a:solidFill>
              </a:rPr>
              <a:t>(1) have agreed to participate in the program; and</a:t>
            </a:r>
            <a:r>
              <a:rPr lang="en-US" sz="2400" b="1" dirty="0">
                <a:solidFill>
                  <a:srgbClr val="FFFF00"/>
                </a:solidFill>
              </a:rPr>
              <a:t/>
            </a:r>
            <a:br>
              <a:rPr lang="en-US" sz="2400" b="1" dirty="0">
                <a:solidFill>
                  <a:srgbClr val="FFFF00"/>
                </a:solidFill>
              </a:rPr>
            </a:br>
            <a:endParaRPr lang="en-US" sz="2400" b="1" dirty="0">
              <a:solidFill>
                <a:srgbClr val="FFFF00"/>
              </a:solidFill>
            </a:endParaRPr>
          </a:p>
          <a:p>
            <a:pPr marL="0" indent="0">
              <a:buNone/>
            </a:pPr>
            <a:r>
              <a:rPr lang="en-US" sz="2400" b="1" dirty="0">
                <a:solidFill>
                  <a:srgbClr val="FFFF00"/>
                </a:solidFill>
              </a:rPr>
              <a:t> 	</a:t>
            </a:r>
            <a:r>
              <a:rPr lang="en-US" sz="2800" b="1" dirty="0">
                <a:solidFill>
                  <a:srgbClr val="FFFF00"/>
                </a:solidFill>
              </a:rPr>
              <a:t>(2) immediately and repeatedly broadcast the 	information to the general public.</a:t>
            </a:r>
          </a:p>
          <a:p>
            <a:pPr marL="0" indent="0">
              <a:buNone/>
            </a:pPr>
            <a:r>
              <a:rPr lang="en-US" sz="1800" b="1" dirty="0">
                <a:latin typeface="TimesNewRomanPSMT,Bold"/>
              </a:rPr>
              <a:t/>
            </a:r>
            <a:br>
              <a:rPr lang="en-US" sz="1800" b="1" dirty="0">
                <a:latin typeface="TimesNewRomanPSMT,Bold"/>
              </a:rPr>
            </a:br>
            <a:endParaRPr lang="en-US" sz="1800" b="1" dirty="0">
              <a:latin typeface="TimesNewRomanPSMT,Bold"/>
            </a:endParaRPr>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25</a:t>
            </a:fld>
            <a:endParaRPr lang="en-US" dirty="0"/>
          </a:p>
        </p:txBody>
      </p:sp>
    </p:spTree>
    <p:extLst>
      <p:ext uri="{BB962C8B-B14F-4D97-AF65-F5344CB8AC3E}">
        <p14:creationId xmlns:p14="http://schemas.microsoft.com/office/powerpoint/2010/main" val="811602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kumimoji="0" lang="en-US" sz="3600" b="0" i="0" u="none" strike="noStrike" kern="0" cap="none" spc="0" normalizeH="0" baseline="0" noProof="0" dirty="0">
                <a:ln>
                  <a:noFill/>
                </a:ln>
                <a:solidFill>
                  <a:srgbClr val="FFFF00"/>
                </a:solidFill>
                <a:effectLst>
                  <a:outerShdw blurRad="38100" dist="38100" dir="2700000" algn="tl">
                    <a:srgbClr val="000000"/>
                  </a:outerShdw>
                </a:effectLst>
                <a:uLnTx/>
                <a:uFillTx/>
                <a:latin typeface="Bookman Old Style"/>
                <a:ea typeface="+mj-ea"/>
                <a:cs typeface="+mj-cs"/>
              </a:rPr>
              <a:t>Green Alert</a:t>
            </a:r>
            <a:br>
              <a:rPr kumimoji="0" lang="en-US" sz="3600" b="0" i="0" u="none" strike="noStrike" kern="0" cap="none" spc="0" normalizeH="0" baseline="0" noProof="0" dirty="0">
                <a:ln>
                  <a:noFill/>
                </a:ln>
                <a:solidFill>
                  <a:srgbClr val="FFFF00"/>
                </a:solidFill>
                <a:effectLst>
                  <a:outerShdw blurRad="38100" dist="38100" dir="2700000" algn="tl">
                    <a:srgbClr val="000000"/>
                  </a:outerShdw>
                </a:effectLst>
                <a:uLnTx/>
                <a:uFillTx/>
                <a:latin typeface="Bookman Old Style"/>
                <a:ea typeface="+mj-ea"/>
                <a:cs typeface="+mj-cs"/>
              </a:rPr>
            </a:br>
            <a:r>
              <a:rPr kumimoji="0" lang="en-US" sz="2800" b="0" i="0" u="none" strike="noStrike" kern="0" cap="none" spc="0" normalizeH="0" baseline="0" noProof="0" dirty="0">
                <a:ln>
                  <a:noFill/>
                </a:ln>
                <a:solidFill>
                  <a:srgbClr val="FFFFFF"/>
                </a:solidFill>
                <a:effectLst>
                  <a:outerShdw blurRad="38100" dist="38100" dir="2700000" algn="tl">
                    <a:srgbClr val="000000"/>
                  </a:outerShdw>
                </a:effectLst>
                <a:uLnTx/>
                <a:uFillTx/>
                <a:latin typeface="Bookman Old Style"/>
                <a:ea typeface="+mj-ea"/>
                <a:cs typeface="+mj-cs"/>
              </a:rPr>
              <a:t>HEA 1021</a:t>
            </a:r>
            <a:endParaRPr lang="en-US" sz="3600" dirty="0">
              <a:solidFill>
                <a:srgbClr val="FFFF00"/>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609600" y="1842869"/>
            <a:ext cx="10972800" cy="5015131"/>
          </a:xfrm>
        </p:spPr>
        <p:txBody>
          <a:bodyPr/>
          <a:lstStyle/>
          <a:p>
            <a:pPr algn="l"/>
            <a:r>
              <a:rPr lang="en-US" sz="2400" b="1" dirty="0">
                <a:solidFill>
                  <a:srgbClr val="FFFF00"/>
                </a:solidFill>
              </a:rPr>
              <a:t>"Veteran at risk" means a veteran or active duty member of the armed forces of the United States, the national guard, or a reserve component of the armed forces of the United States who is known, based on information provided by a person making a report under IC 12-10-18-1, to have a physical or mental health condition that is related to the veteran's military service.</a:t>
            </a:r>
            <a:br>
              <a:rPr lang="en-US" sz="2400" b="1" dirty="0">
                <a:solidFill>
                  <a:srgbClr val="FFFF00"/>
                </a:solidFill>
              </a:rPr>
            </a:br>
            <a:endParaRPr lang="en-US" sz="2400" b="1" dirty="0">
              <a:solidFill>
                <a:srgbClr val="FFFF00"/>
              </a:solidFill>
            </a:endParaRPr>
          </a:p>
          <a:p>
            <a:pPr algn="l"/>
            <a:r>
              <a:rPr lang="en-US" sz="2400" b="1" dirty="0">
                <a:solidFill>
                  <a:srgbClr val="FFFF00"/>
                </a:solidFill>
              </a:rPr>
              <a:t> "Veteran at risk alert“ means an alert indicating that law enforcement officials are searching for a missing veteran at risk.</a:t>
            </a:r>
          </a:p>
          <a:p>
            <a:pPr marL="0" indent="0">
              <a:buNone/>
            </a:pPr>
            <a:r>
              <a:rPr lang="en-US" sz="1800" b="1" dirty="0">
                <a:latin typeface="TimesNewRomanPSMT,Bold"/>
              </a:rPr>
              <a:t/>
            </a:r>
            <a:br>
              <a:rPr lang="en-US" sz="1800" b="1" dirty="0">
                <a:latin typeface="TimesNewRomanPSMT,Bold"/>
              </a:rPr>
            </a:br>
            <a:endParaRPr lang="en-US" sz="1800" b="1" dirty="0">
              <a:latin typeface="TimesNewRomanPSMT,Bold"/>
            </a:endParaRPr>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26</a:t>
            </a:fld>
            <a:endParaRPr lang="en-US" dirty="0"/>
          </a:p>
        </p:txBody>
      </p:sp>
    </p:spTree>
    <p:extLst>
      <p:ext uri="{BB962C8B-B14F-4D97-AF65-F5344CB8AC3E}">
        <p14:creationId xmlns:p14="http://schemas.microsoft.com/office/powerpoint/2010/main" val="13363526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600" dirty="0">
                <a:solidFill>
                  <a:srgbClr val="FFFF00"/>
                </a:solidFill>
              </a:rPr>
              <a:t>Carrying a Firearm in </a:t>
            </a:r>
            <a:br>
              <a:rPr lang="en-US" sz="3600" dirty="0">
                <a:solidFill>
                  <a:srgbClr val="FFFF00"/>
                </a:solidFill>
              </a:rPr>
            </a:br>
            <a:r>
              <a:rPr lang="en-US" sz="3600" dirty="0">
                <a:solidFill>
                  <a:srgbClr val="FFFF00"/>
                </a:solidFill>
              </a:rPr>
              <a:t>Indiana Government Center</a:t>
            </a:r>
            <a:r>
              <a:rPr lang="en-US" sz="3200" dirty="0">
                <a:solidFill>
                  <a:srgbClr val="FFFF00"/>
                </a:solidFill>
              </a:rPr>
              <a:t/>
            </a:r>
            <a:br>
              <a:rPr lang="en-US" sz="3200" dirty="0">
                <a:solidFill>
                  <a:srgbClr val="FFFF00"/>
                </a:solidFill>
              </a:rPr>
            </a:br>
            <a:r>
              <a:rPr lang="en-US" sz="2800" dirty="0">
                <a:solidFill>
                  <a:schemeClr val="tx1"/>
                </a:solidFill>
              </a:rPr>
              <a:t>HEA 1084</a:t>
            </a:r>
            <a:endParaRPr lang="en-US" sz="3200" dirty="0">
              <a:solidFill>
                <a:schemeClr val="tx1"/>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762000" y="1981201"/>
            <a:ext cx="10820400" cy="4876799"/>
          </a:xfrm>
        </p:spPr>
        <p:txBody>
          <a:bodyPr/>
          <a:lstStyle/>
          <a:p>
            <a:r>
              <a:rPr lang="en-US" sz="2400" b="1" dirty="0"/>
              <a:t>I.C. 4-2-9</a:t>
            </a:r>
          </a:p>
          <a:p>
            <a:pPr lvl="1"/>
            <a:r>
              <a:rPr lang="en-US" b="1" dirty="0"/>
              <a:t>Attorney General</a:t>
            </a:r>
          </a:p>
          <a:p>
            <a:pPr lvl="1"/>
            <a:r>
              <a:rPr lang="en-US" b="1" dirty="0"/>
              <a:t>Secretary of State</a:t>
            </a:r>
          </a:p>
          <a:p>
            <a:pPr lvl="1"/>
            <a:r>
              <a:rPr lang="en-US" b="1" dirty="0"/>
              <a:t>State Comptroller</a:t>
            </a:r>
          </a:p>
          <a:p>
            <a:pPr lvl="1"/>
            <a:r>
              <a:rPr lang="en-US" b="1" dirty="0"/>
              <a:t>Treasurer of State</a:t>
            </a:r>
            <a:br>
              <a:rPr lang="en-US" b="1" dirty="0"/>
            </a:br>
            <a:endParaRPr lang="en-US" b="1" dirty="0"/>
          </a:p>
          <a:p>
            <a:r>
              <a:rPr lang="en-US" sz="2800" b="1" dirty="0"/>
              <a:t>May carry a handgun within the state capitol building and on the property of state capitol complex if they are not federally prohibited. </a:t>
            </a:r>
            <a:r>
              <a:rPr lang="en-US" sz="2200" b="1" dirty="0"/>
              <a:t/>
            </a:r>
            <a:br>
              <a:rPr lang="en-US" sz="2200" b="1" dirty="0"/>
            </a:br>
            <a:endParaRPr lang="en-US" sz="2200" b="1" dirty="0"/>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27</a:t>
            </a:fld>
            <a:endParaRPr lang="en-US" dirty="0"/>
          </a:p>
        </p:txBody>
      </p:sp>
    </p:spTree>
    <p:extLst>
      <p:ext uri="{BB962C8B-B14F-4D97-AF65-F5344CB8AC3E}">
        <p14:creationId xmlns:p14="http://schemas.microsoft.com/office/powerpoint/2010/main" val="37044345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600" dirty="0">
                <a:solidFill>
                  <a:srgbClr val="FFFF00"/>
                </a:solidFill>
              </a:rPr>
              <a:t>Meeting Decorum </a:t>
            </a:r>
            <a:br>
              <a:rPr lang="en-US" sz="3600" dirty="0">
                <a:solidFill>
                  <a:srgbClr val="FFFF00"/>
                </a:solidFill>
              </a:rPr>
            </a:br>
            <a:r>
              <a:rPr lang="en-US" sz="2800" dirty="0">
                <a:solidFill>
                  <a:schemeClr val="tx1"/>
                </a:solidFill>
              </a:rPr>
              <a:t>HEA 1338</a:t>
            </a:r>
            <a:endParaRPr lang="en-US" sz="3600" dirty="0">
              <a:solidFill>
                <a:schemeClr val="tx1"/>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609600" y="1981201"/>
            <a:ext cx="10972800" cy="4876799"/>
          </a:xfrm>
        </p:spPr>
        <p:txBody>
          <a:bodyPr/>
          <a:lstStyle/>
          <a:p>
            <a:r>
              <a:rPr lang="en-US" sz="2400" b="1" dirty="0">
                <a:solidFill>
                  <a:srgbClr val="FFFF00"/>
                </a:solidFill>
              </a:rPr>
              <a:t>I.C. 5-14-1.5-3.3</a:t>
            </a:r>
          </a:p>
          <a:p>
            <a:pPr marL="914400" lvl="2" indent="0">
              <a:buNone/>
            </a:pPr>
            <a:endParaRPr lang="en-US" sz="1600" b="1" dirty="0">
              <a:solidFill>
                <a:srgbClr val="FFFF00"/>
              </a:solidFill>
            </a:endParaRPr>
          </a:p>
          <a:p>
            <a:pPr lvl="1"/>
            <a:r>
              <a:rPr lang="en-US" sz="2400" dirty="0">
                <a:solidFill>
                  <a:srgbClr val="FFFF00"/>
                </a:solidFill>
              </a:rPr>
              <a:t>A local county, township, </a:t>
            </a:r>
            <a:r>
              <a:rPr lang="en-US" sz="2400" strike="sngStrike" dirty="0">
                <a:solidFill>
                  <a:srgbClr val="FFFF00"/>
                </a:solidFill>
              </a:rPr>
              <a:t>school corporation</a:t>
            </a:r>
            <a:r>
              <a:rPr lang="en-US" sz="2400" dirty="0">
                <a:solidFill>
                  <a:srgbClr val="FFFF00"/>
                </a:solidFill>
              </a:rPr>
              <a:t>, city board etc. may now adopt rules and polices during their public meetings that allow for them to issue warnings for individuals to leaving the meeting.</a:t>
            </a:r>
            <a:br>
              <a:rPr lang="en-US" sz="2400" dirty="0">
                <a:solidFill>
                  <a:srgbClr val="FFFF00"/>
                </a:solidFill>
              </a:rPr>
            </a:br>
            <a:endParaRPr lang="en-US" sz="2400" dirty="0">
              <a:solidFill>
                <a:srgbClr val="FFFF00"/>
              </a:solidFill>
            </a:endParaRPr>
          </a:p>
          <a:p>
            <a:pPr lvl="1"/>
            <a:r>
              <a:rPr lang="en-US" sz="2400" dirty="0">
                <a:solidFill>
                  <a:srgbClr val="FFFF00"/>
                </a:solidFill>
              </a:rPr>
              <a:t>After </a:t>
            </a:r>
            <a:r>
              <a:rPr lang="en-US" sz="2400" b="1" u="sng" dirty="0">
                <a:solidFill>
                  <a:srgbClr val="FFFF00"/>
                </a:solidFill>
              </a:rPr>
              <a:t>three (3) warnings</a:t>
            </a:r>
            <a:r>
              <a:rPr lang="en-US" sz="2400" b="1" dirty="0">
                <a:solidFill>
                  <a:srgbClr val="FFFF00"/>
                </a:solidFill>
              </a:rPr>
              <a:t> </a:t>
            </a:r>
            <a:r>
              <a:rPr lang="en-US" sz="2400" dirty="0">
                <a:solidFill>
                  <a:srgbClr val="FFFF00"/>
                </a:solidFill>
              </a:rPr>
              <a:t>the presiding member of the governing body may direct:</a:t>
            </a:r>
          </a:p>
          <a:p>
            <a:pPr lvl="2"/>
            <a:r>
              <a:rPr lang="en-US" dirty="0">
                <a:solidFill>
                  <a:srgbClr val="FFFF00"/>
                </a:solidFill>
              </a:rPr>
              <a:t>The attendee the leave; and</a:t>
            </a:r>
          </a:p>
          <a:p>
            <a:pPr lvl="2"/>
            <a:r>
              <a:rPr lang="en-US" dirty="0">
                <a:solidFill>
                  <a:srgbClr val="FFFF00"/>
                </a:solidFill>
              </a:rPr>
              <a:t>A law enforcement officer to remove the attendee from the meeting.</a:t>
            </a:r>
            <a:r>
              <a:rPr lang="en-US" sz="1800" dirty="0"/>
              <a:t/>
            </a:r>
            <a:br>
              <a:rPr lang="en-US" sz="1800" dirty="0"/>
            </a:br>
            <a:endParaRPr lang="en-US" sz="1800" dirty="0"/>
          </a:p>
          <a:p>
            <a:endParaRPr lang="en-US" sz="1800" b="1" dirty="0"/>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28</a:t>
            </a:fld>
            <a:endParaRPr lang="en-US" dirty="0"/>
          </a:p>
        </p:txBody>
      </p:sp>
    </p:spTree>
    <p:extLst>
      <p:ext uri="{BB962C8B-B14F-4D97-AF65-F5344CB8AC3E}">
        <p14:creationId xmlns:p14="http://schemas.microsoft.com/office/powerpoint/2010/main" val="29202137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600" dirty="0">
                <a:solidFill>
                  <a:srgbClr val="FFFF00"/>
                </a:solidFill>
              </a:rPr>
              <a:t>Meeting Decorum </a:t>
            </a:r>
            <a:br>
              <a:rPr lang="en-US" sz="3600" dirty="0">
                <a:solidFill>
                  <a:srgbClr val="FFFF00"/>
                </a:solidFill>
              </a:rPr>
            </a:br>
            <a:r>
              <a:rPr lang="en-US" sz="2800" dirty="0">
                <a:solidFill>
                  <a:schemeClr val="tx1"/>
                </a:solidFill>
              </a:rPr>
              <a:t>HEA 1338</a:t>
            </a:r>
            <a:endParaRPr lang="en-US" sz="3600" dirty="0">
              <a:solidFill>
                <a:schemeClr val="tx1"/>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609600" y="1981201"/>
            <a:ext cx="10972800" cy="4876799"/>
          </a:xfrm>
        </p:spPr>
        <p:txBody>
          <a:bodyPr>
            <a:normAutofit lnSpcReduction="10000"/>
          </a:bodyPr>
          <a:lstStyle/>
          <a:p>
            <a:r>
              <a:rPr lang="en-US" sz="2400" b="1" dirty="0">
                <a:solidFill>
                  <a:srgbClr val="FFFF00"/>
                </a:solidFill>
              </a:rPr>
              <a:t>IC 5-14-1.5-3	Open meetings</a:t>
            </a:r>
            <a:endParaRPr lang="en-US" sz="1600" b="1" dirty="0">
              <a:solidFill>
                <a:srgbClr val="FFFF00"/>
              </a:solidFill>
            </a:endParaRPr>
          </a:p>
          <a:p>
            <a:pPr lvl="1"/>
            <a:r>
              <a:rPr lang="en-US" sz="2400" dirty="0">
                <a:solidFill>
                  <a:srgbClr val="FFFF00"/>
                </a:solidFill>
              </a:rPr>
              <a:t> </a:t>
            </a:r>
            <a:r>
              <a:rPr lang="en-US" sz="2400" b="1" dirty="0"/>
              <a:t>(d) This subsection applies only to the </a:t>
            </a:r>
            <a:r>
              <a:rPr lang="en-US" sz="2400" b="1" u="sng" dirty="0"/>
              <a:t>governing body of a school corporation or charter school</a:t>
            </a:r>
            <a:r>
              <a:rPr lang="en-US" sz="2400" b="1" dirty="0"/>
              <a:t>. </a:t>
            </a:r>
          </a:p>
          <a:p>
            <a:pPr marL="1371600" lvl="3" indent="0">
              <a:buNone/>
            </a:pPr>
            <a:endParaRPr lang="en-US" sz="800" b="1" dirty="0"/>
          </a:p>
          <a:p>
            <a:pPr lvl="1"/>
            <a:r>
              <a:rPr lang="en-US" sz="2400" dirty="0"/>
              <a:t>A governing body may adopt reasonable rules to govern the taking of oral public comment at a meeting. …. </a:t>
            </a:r>
          </a:p>
          <a:p>
            <a:pPr lvl="1"/>
            <a:r>
              <a:rPr lang="en-US" sz="2400" dirty="0"/>
              <a:t>The governing body may set a limit on the total amount of time for receiving oral public comment on a topic.</a:t>
            </a:r>
          </a:p>
          <a:p>
            <a:pPr lvl="3"/>
            <a:endParaRPr lang="en-US" sz="1600" dirty="0">
              <a:solidFill>
                <a:srgbClr val="FFFF00"/>
              </a:solidFill>
            </a:endParaRPr>
          </a:p>
          <a:p>
            <a:pPr lvl="1"/>
            <a:r>
              <a:rPr lang="en-US" sz="2400" b="1" dirty="0">
                <a:solidFill>
                  <a:srgbClr val="FFFF00"/>
                </a:solidFill>
              </a:rPr>
              <a:t>Nothing in this section prohibits a governing body from taking reasonable steps to maintain order in a meeting, including </a:t>
            </a:r>
            <a:r>
              <a:rPr lang="en-US" sz="2400" b="1" u="sng" dirty="0">
                <a:solidFill>
                  <a:srgbClr val="FFFF00"/>
                </a:solidFill>
              </a:rPr>
              <a:t>removal of any person who is willfully disruptive of the meeting</a:t>
            </a:r>
            <a:r>
              <a:rPr lang="en-US" sz="2400" b="1" dirty="0">
                <a:solidFill>
                  <a:srgbClr val="FFFF00"/>
                </a:solidFill>
              </a:rPr>
              <a:t>.</a:t>
            </a:r>
            <a:r>
              <a:rPr lang="en-US" sz="1800" dirty="0"/>
              <a:t/>
            </a:r>
            <a:br>
              <a:rPr lang="en-US" sz="1800" dirty="0"/>
            </a:br>
            <a:endParaRPr lang="en-US" sz="1800" dirty="0"/>
          </a:p>
          <a:p>
            <a:endParaRPr lang="en-US" sz="1800" b="1" dirty="0"/>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29</a:t>
            </a:fld>
            <a:endParaRPr lang="en-US" dirty="0"/>
          </a:p>
        </p:txBody>
      </p:sp>
    </p:spTree>
    <p:extLst>
      <p:ext uri="{BB962C8B-B14F-4D97-AF65-F5344CB8AC3E}">
        <p14:creationId xmlns:p14="http://schemas.microsoft.com/office/powerpoint/2010/main" val="32480957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600" dirty="0">
                <a:solidFill>
                  <a:srgbClr val="FFFF00"/>
                </a:solidFill>
              </a:rPr>
              <a:t>Computer Generated Image</a:t>
            </a:r>
            <a:br>
              <a:rPr lang="en-US" sz="3600" dirty="0">
                <a:solidFill>
                  <a:srgbClr val="FFFF00"/>
                </a:solidFill>
              </a:rPr>
            </a:br>
            <a:r>
              <a:rPr lang="en-US" sz="2800" dirty="0">
                <a:solidFill>
                  <a:schemeClr val="tx1"/>
                </a:solidFill>
              </a:rPr>
              <a:t>HEA 1047</a:t>
            </a:r>
            <a:endParaRPr lang="en-US" dirty="0">
              <a:solidFill>
                <a:schemeClr val="tx1"/>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609600" y="2209801"/>
            <a:ext cx="10972800" cy="4648199"/>
          </a:xfrm>
        </p:spPr>
        <p:txBody>
          <a:bodyPr/>
          <a:lstStyle/>
          <a:p>
            <a:pPr lvl="1"/>
            <a:r>
              <a:rPr lang="en-US" sz="2600" dirty="0"/>
              <a:t>I.C. 34-21.5-2-1 - Definitions</a:t>
            </a:r>
            <a:br>
              <a:rPr lang="en-US" sz="2600" dirty="0"/>
            </a:br>
            <a:endParaRPr lang="en-US" sz="2600" dirty="0"/>
          </a:p>
          <a:p>
            <a:pPr lvl="2"/>
            <a:r>
              <a:rPr lang="en-US" sz="2600" dirty="0">
                <a:solidFill>
                  <a:srgbClr val="FFFF00"/>
                </a:solidFill>
              </a:rPr>
              <a:t>“Computer generated image” means a photograph, digital image, or video of an individual created or modified by means of  a computer software program, artificial intelligence, application, or other design editing tools.</a:t>
            </a:r>
            <a:r>
              <a:rPr lang="en-US" sz="2600" dirty="0">
                <a:solidFill>
                  <a:srgbClr val="FFFF66"/>
                </a:solidFill>
              </a:rPr>
              <a:t/>
            </a:r>
            <a:br>
              <a:rPr lang="en-US" sz="2600" dirty="0">
                <a:solidFill>
                  <a:srgbClr val="FFFF66"/>
                </a:solidFill>
              </a:rPr>
            </a:br>
            <a:endParaRPr lang="en-US" sz="2600" dirty="0">
              <a:solidFill>
                <a:srgbClr val="FFFF66"/>
              </a:solidFill>
            </a:endParaRPr>
          </a:p>
          <a:p>
            <a:pPr lvl="2"/>
            <a:r>
              <a:rPr lang="en-US" sz="2600" i="0" u="none" strike="noStrike" baseline="0" dirty="0"/>
              <a:t>Adds computer generated image to the definition of </a:t>
            </a:r>
            <a:r>
              <a:rPr lang="en-US" sz="2600" b="1" i="0" u="none" strike="noStrike" baseline="0" dirty="0">
                <a:solidFill>
                  <a:srgbClr val="FFFF00"/>
                </a:solidFill>
              </a:rPr>
              <a:t>“intimate image”</a:t>
            </a:r>
          </a:p>
          <a:p>
            <a:pPr marL="1828800" lvl="4" indent="0">
              <a:buNone/>
            </a:pPr>
            <a:r>
              <a:rPr lang="en-US" dirty="0"/>
              <a:t>	</a:t>
            </a:r>
            <a:endParaRPr lang="en-US" i="0" u="none" strike="noStrike" baseline="0" dirty="0"/>
          </a:p>
          <a:p>
            <a:pPr lvl="1"/>
            <a:endParaRPr lang="en-US" sz="2400" b="1" dirty="0">
              <a:solidFill>
                <a:srgbClr val="FFFF00"/>
              </a:solidFill>
            </a:endParaRPr>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3</a:t>
            </a:fld>
            <a:endParaRPr lang="en-US" dirty="0"/>
          </a:p>
        </p:txBody>
      </p:sp>
    </p:spTree>
    <p:extLst>
      <p:ext uri="{BB962C8B-B14F-4D97-AF65-F5344CB8AC3E}">
        <p14:creationId xmlns:p14="http://schemas.microsoft.com/office/powerpoint/2010/main" val="23695437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600" dirty="0">
                <a:solidFill>
                  <a:srgbClr val="FFFF00"/>
                </a:solidFill>
              </a:rPr>
              <a:t>Meeting Decorum </a:t>
            </a:r>
            <a:br>
              <a:rPr lang="en-US" sz="3600" dirty="0">
                <a:solidFill>
                  <a:srgbClr val="FFFF00"/>
                </a:solidFill>
              </a:rPr>
            </a:br>
            <a:r>
              <a:rPr lang="en-US" sz="2800" dirty="0">
                <a:solidFill>
                  <a:schemeClr val="tx1"/>
                </a:solidFill>
              </a:rPr>
              <a:t>HEA 1338</a:t>
            </a:r>
            <a:endParaRPr lang="en-US" sz="3600" dirty="0">
              <a:solidFill>
                <a:schemeClr val="tx1"/>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609600" y="1981201"/>
            <a:ext cx="10972800" cy="4876799"/>
          </a:xfrm>
        </p:spPr>
        <p:txBody>
          <a:bodyPr/>
          <a:lstStyle/>
          <a:p>
            <a:r>
              <a:rPr lang="en-US" sz="2800" b="1" dirty="0"/>
              <a:t>REMINDER:  I.C. 35-41-3-3 Use of Force Relating to Arrest</a:t>
            </a:r>
            <a:br>
              <a:rPr lang="en-US" sz="2800" b="1" dirty="0"/>
            </a:br>
            <a:endParaRPr lang="en-US" sz="2800" b="1" dirty="0"/>
          </a:p>
          <a:p>
            <a:pPr lvl="1"/>
            <a:r>
              <a:rPr lang="en-US" b="1" dirty="0"/>
              <a:t>A law enforcement officer is justified in using </a:t>
            </a:r>
            <a:r>
              <a:rPr lang="en-US" b="1" dirty="0">
                <a:solidFill>
                  <a:srgbClr val="FFFF00"/>
                </a:solidFill>
              </a:rPr>
              <a:t>reasonable force </a:t>
            </a:r>
            <a:r>
              <a:rPr lang="en-US" b="1" dirty="0"/>
              <a:t>if the officer reasonably believes that the force is necessary </a:t>
            </a:r>
            <a:r>
              <a:rPr lang="en-US" b="1" i="1" dirty="0">
                <a:solidFill>
                  <a:srgbClr val="FFFF00"/>
                </a:solidFill>
              </a:rPr>
              <a:t>to enforce a criminal law or to effect a lawful arrest</a:t>
            </a:r>
            <a:r>
              <a:rPr lang="en-US" b="1" dirty="0">
                <a:solidFill>
                  <a:srgbClr val="FFFF00"/>
                </a:solidFill>
              </a:rPr>
              <a:t>.</a:t>
            </a:r>
            <a:r>
              <a:rPr lang="en-US" sz="1800" b="1" dirty="0">
                <a:solidFill>
                  <a:srgbClr val="FFFF00"/>
                </a:solidFill>
              </a:rPr>
              <a:t/>
            </a:r>
            <a:br>
              <a:rPr lang="en-US" sz="1800" b="1" dirty="0">
                <a:solidFill>
                  <a:srgbClr val="FFFF00"/>
                </a:solidFill>
              </a:rPr>
            </a:br>
            <a:endParaRPr lang="en-US" sz="1800" b="1" dirty="0">
              <a:solidFill>
                <a:srgbClr val="FFFF00"/>
              </a:solidFill>
            </a:endParaRPr>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30</a:t>
            </a:fld>
            <a:endParaRPr lang="en-US" dirty="0"/>
          </a:p>
        </p:txBody>
      </p:sp>
    </p:spTree>
    <p:extLst>
      <p:ext uri="{BB962C8B-B14F-4D97-AF65-F5344CB8AC3E}">
        <p14:creationId xmlns:p14="http://schemas.microsoft.com/office/powerpoint/2010/main" val="24069921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200" dirty="0">
                <a:solidFill>
                  <a:srgbClr val="FFFF00"/>
                </a:solidFill>
              </a:rPr>
              <a:t>Bail &amp; Release</a:t>
            </a:r>
            <a:br>
              <a:rPr lang="en-US" sz="3200" dirty="0">
                <a:solidFill>
                  <a:srgbClr val="FFFF00"/>
                </a:solidFill>
              </a:rPr>
            </a:br>
            <a:r>
              <a:rPr lang="en-US" sz="3200" dirty="0">
                <a:solidFill>
                  <a:srgbClr val="FFFF00"/>
                </a:solidFill>
              </a:rPr>
              <a:t>Review Commission</a:t>
            </a:r>
            <a:br>
              <a:rPr lang="en-US" sz="3200" dirty="0">
                <a:solidFill>
                  <a:srgbClr val="FFFF00"/>
                </a:solidFill>
              </a:rPr>
            </a:br>
            <a:r>
              <a:rPr lang="en-US" sz="2800" dirty="0">
                <a:solidFill>
                  <a:schemeClr val="tx1"/>
                </a:solidFill>
              </a:rPr>
              <a:t>SEA 70</a:t>
            </a:r>
            <a:endParaRPr lang="en-US" sz="3600" dirty="0">
              <a:solidFill>
                <a:schemeClr val="tx1"/>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609600" y="2133601"/>
            <a:ext cx="10972800" cy="4343399"/>
          </a:xfrm>
        </p:spPr>
        <p:txBody>
          <a:bodyPr/>
          <a:lstStyle/>
          <a:p>
            <a:r>
              <a:rPr lang="en-US" b="1" dirty="0">
                <a:solidFill>
                  <a:srgbClr val="FFFF00"/>
                </a:solidFill>
              </a:rPr>
              <a:t>Commission created to review:</a:t>
            </a:r>
          </a:p>
          <a:p>
            <a:pPr marL="1828800" lvl="4" indent="0">
              <a:buNone/>
            </a:pPr>
            <a:endParaRPr lang="en-US" sz="1600" b="1" dirty="0">
              <a:solidFill>
                <a:srgbClr val="FFFF00"/>
              </a:solidFill>
            </a:endParaRPr>
          </a:p>
          <a:p>
            <a:pPr lvl="1"/>
            <a:r>
              <a:rPr lang="en-US" sz="2400" b="1" dirty="0">
                <a:solidFill>
                  <a:srgbClr val="FFFF00"/>
                </a:solidFill>
              </a:rPr>
              <a:t>Bail reform measures on public safety, including violent crime and recidivism.</a:t>
            </a:r>
          </a:p>
          <a:p>
            <a:pPr lvl="1"/>
            <a:r>
              <a:rPr lang="en-US" sz="2400" b="1" dirty="0"/>
              <a:t>Effectiveness of pretrial release measures in ensuring a defendant’s court appearance.</a:t>
            </a:r>
          </a:p>
          <a:p>
            <a:pPr lvl="1"/>
            <a:r>
              <a:rPr lang="en-US" sz="2400" b="1" dirty="0"/>
              <a:t>Effectiveness of pretrial release reform efforts in Indiana.</a:t>
            </a:r>
          </a:p>
          <a:p>
            <a:pPr lvl="1"/>
            <a:r>
              <a:rPr lang="en-US" sz="2400" b="1" dirty="0"/>
              <a:t>Bail schedules and practices used statewide.</a:t>
            </a:r>
          </a:p>
          <a:p>
            <a:pPr lvl="1"/>
            <a:r>
              <a:rPr lang="en-US" sz="2400" b="1" dirty="0"/>
              <a:t>Effectiveness of bail and release measures used in other states.</a:t>
            </a:r>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31</a:t>
            </a:fld>
            <a:endParaRPr lang="en-US" dirty="0"/>
          </a:p>
        </p:txBody>
      </p:sp>
    </p:spTree>
    <p:extLst>
      <p:ext uri="{BB962C8B-B14F-4D97-AF65-F5344CB8AC3E}">
        <p14:creationId xmlns:p14="http://schemas.microsoft.com/office/powerpoint/2010/main" val="1252004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200" dirty="0">
                <a:solidFill>
                  <a:srgbClr val="FFFF00"/>
                </a:solidFill>
              </a:rPr>
              <a:t>Distribution of an Intimate Image</a:t>
            </a:r>
            <a:r>
              <a:rPr lang="en-US" sz="2800" dirty="0">
                <a:solidFill>
                  <a:schemeClr val="tx1"/>
                </a:solidFill>
              </a:rPr>
              <a:t/>
            </a:r>
            <a:br>
              <a:rPr lang="en-US" sz="2800" dirty="0">
                <a:solidFill>
                  <a:schemeClr val="tx1"/>
                </a:solidFill>
              </a:rPr>
            </a:br>
            <a:r>
              <a:rPr lang="en-US" sz="2800" dirty="0">
                <a:solidFill>
                  <a:schemeClr val="tx1"/>
                </a:solidFill>
              </a:rPr>
              <a:t>HEA 1047</a:t>
            </a:r>
            <a:endParaRPr lang="en-US" sz="3600" dirty="0">
              <a:solidFill>
                <a:schemeClr val="tx1"/>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609600" y="1842869"/>
            <a:ext cx="10972800" cy="5015131"/>
          </a:xfrm>
        </p:spPr>
        <p:txBody>
          <a:bodyPr/>
          <a:lstStyle/>
          <a:p>
            <a:r>
              <a:rPr lang="en-US" sz="2000" dirty="0"/>
              <a:t>I.C. 35-45-4-8 - Adds </a:t>
            </a:r>
            <a:r>
              <a:rPr lang="en-US" sz="2000" b="1" dirty="0">
                <a:solidFill>
                  <a:srgbClr val="FFFF66"/>
                </a:solidFill>
              </a:rPr>
              <a:t>“created” </a:t>
            </a:r>
            <a:r>
              <a:rPr lang="en-US" sz="2000" b="1" dirty="0"/>
              <a:t>or</a:t>
            </a:r>
            <a:r>
              <a:rPr lang="en-US" sz="2000" dirty="0"/>
              <a:t> </a:t>
            </a:r>
            <a:r>
              <a:rPr lang="en-US" sz="2000" b="1" dirty="0">
                <a:solidFill>
                  <a:srgbClr val="FFFF66"/>
                </a:solidFill>
              </a:rPr>
              <a:t>“disseminated” </a:t>
            </a:r>
            <a:r>
              <a:rPr lang="en-US" sz="2000" dirty="0"/>
              <a:t>to the language of the statute</a:t>
            </a:r>
          </a:p>
          <a:p>
            <a:pPr marL="0" indent="0">
              <a:buNone/>
            </a:pPr>
            <a:endParaRPr lang="en-US" sz="2000" b="1" dirty="0">
              <a:solidFill>
                <a:srgbClr val="FFFF66"/>
              </a:solidFill>
            </a:endParaRPr>
          </a:p>
          <a:p>
            <a:pPr algn="l"/>
            <a:r>
              <a:rPr lang="en-US" sz="2000" b="1" dirty="0">
                <a:solidFill>
                  <a:srgbClr val="FFFF00"/>
                </a:solidFill>
              </a:rPr>
              <a:t>(C) the person described in subsection (d) with respect to a photograph, digital image, computer generated image, or video of an individual created or modified by means of a computer software program, artificial intelligence, application, or other digital editing tools; and</a:t>
            </a:r>
          </a:p>
          <a:p>
            <a:pPr algn="l"/>
            <a:endParaRPr lang="en-US" sz="2000" b="1" dirty="0"/>
          </a:p>
          <a:p>
            <a:pPr algn="l"/>
            <a:r>
              <a:rPr lang="en-US" sz="2000" b="1" dirty="0">
                <a:solidFill>
                  <a:srgbClr val="FFFF66"/>
                </a:solidFill>
              </a:rPr>
              <a:t>(3) that is of a quality, characteristic, or condition such that it </a:t>
            </a:r>
            <a:r>
              <a:rPr lang="en-US" sz="2000" b="1" u="sng" dirty="0">
                <a:solidFill>
                  <a:srgbClr val="FFFF66"/>
                </a:solidFill>
              </a:rPr>
              <a:t>appears to depict the alleged victim</a:t>
            </a:r>
            <a:r>
              <a:rPr lang="en-US" sz="2000" b="1" dirty="0">
                <a:solidFill>
                  <a:srgbClr val="FFFF66"/>
                </a:solidFill>
              </a:rPr>
              <a:t>.</a:t>
            </a:r>
            <a:br>
              <a:rPr lang="en-US" sz="2000" b="1" dirty="0">
                <a:solidFill>
                  <a:srgbClr val="FFFF66"/>
                </a:solidFill>
              </a:rPr>
            </a:br>
            <a:endParaRPr lang="en-US" sz="2000" b="1" dirty="0">
              <a:solidFill>
                <a:srgbClr val="FFFF66"/>
              </a:solidFill>
            </a:endParaRPr>
          </a:p>
          <a:p>
            <a:pPr algn="l"/>
            <a:r>
              <a:rPr lang="en-US" sz="2000" b="1" dirty="0">
                <a:solidFill>
                  <a:srgbClr val="FFFF00"/>
                </a:solidFill>
              </a:rPr>
              <a:t>(e) </a:t>
            </a:r>
            <a:r>
              <a:rPr lang="en-US" sz="2000" b="1" u="sng" dirty="0">
                <a:solidFill>
                  <a:srgbClr val="FFFF00"/>
                </a:solidFill>
              </a:rPr>
              <a:t>It is not a necessary element of the offense described in subsection (d) that the individual depicted in the intimate image actually sent the image</a:t>
            </a:r>
            <a:r>
              <a:rPr lang="en-US" sz="2000" b="1" dirty="0">
                <a:solidFill>
                  <a:srgbClr val="FFFF00"/>
                </a:solidFill>
              </a:rPr>
              <a:t>.</a:t>
            </a:r>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4</a:t>
            </a:fld>
            <a:endParaRPr lang="en-US" dirty="0"/>
          </a:p>
        </p:txBody>
      </p:sp>
    </p:spTree>
    <p:extLst>
      <p:ext uri="{BB962C8B-B14F-4D97-AF65-F5344CB8AC3E}">
        <p14:creationId xmlns:p14="http://schemas.microsoft.com/office/powerpoint/2010/main" val="1074758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600" dirty="0">
                <a:solidFill>
                  <a:srgbClr val="FFFF00"/>
                </a:solidFill>
              </a:rPr>
              <a:t>Voyeurism</a:t>
            </a:r>
            <a:br>
              <a:rPr lang="en-US" sz="3600" dirty="0">
                <a:solidFill>
                  <a:srgbClr val="FFFF00"/>
                </a:solidFill>
              </a:rPr>
            </a:br>
            <a:r>
              <a:rPr lang="en-US" sz="2800" dirty="0">
                <a:solidFill>
                  <a:schemeClr val="tx1"/>
                </a:solidFill>
              </a:rPr>
              <a:t>HEA 1047</a:t>
            </a:r>
            <a:endParaRPr lang="en-US" sz="3600" dirty="0">
              <a:solidFill>
                <a:schemeClr val="tx1"/>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1752600" y="1752601"/>
            <a:ext cx="9829800" cy="5105399"/>
          </a:xfrm>
        </p:spPr>
        <p:txBody>
          <a:bodyPr/>
          <a:lstStyle/>
          <a:p>
            <a:pPr lvl="1"/>
            <a:r>
              <a:rPr lang="en-US" sz="2400" dirty="0"/>
              <a:t>I.C. 35-45-4-5</a:t>
            </a:r>
          </a:p>
          <a:p>
            <a:pPr lvl="2"/>
            <a:r>
              <a:rPr lang="en-US" sz="2200" dirty="0"/>
              <a:t>Added </a:t>
            </a:r>
            <a:r>
              <a:rPr lang="en-US" sz="2200" b="1" dirty="0">
                <a:solidFill>
                  <a:srgbClr val="FFFF00"/>
                </a:solidFill>
              </a:rPr>
              <a:t>using a concealed camera with the intent of capturing an intimate image</a:t>
            </a:r>
            <a:r>
              <a:rPr lang="en-US" sz="2200" dirty="0">
                <a:solidFill>
                  <a:srgbClr val="FFFF00"/>
                </a:solidFill>
              </a:rPr>
              <a:t> </a:t>
            </a:r>
            <a:r>
              <a:rPr lang="en-US" sz="2200" dirty="0"/>
              <a:t>to the definition of “</a:t>
            </a:r>
            <a:r>
              <a:rPr lang="en-US" sz="2200" b="1" dirty="0">
                <a:solidFill>
                  <a:srgbClr val="FFFF00"/>
                </a:solidFill>
              </a:rPr>
              <a:t>PEEP</a:t>
            </a:r>
            <a:r>
              <a:rPr lang="en-US" sz="2200" dirty="0"/>
              <a:t>”.</a:t>
            </a:r>
          </a:p>
          <a:p>
            <a:pPr lvl="2"/>
            <a:r>
              <a:rPr lang="en-US" sz="2800" dirty="0"/>
              <a:t>A person:</a:t>
            </a:r>
          </a:p>
          <a:p>
            <a:pPr marL="1371600" lvl="3" indent="0">
              <a:buNone/>
            </a:pPr>
            <a:r>
              <a:rPr lang="en-US" dirty="0"/>
              <a:t>(2) who knowingly or intentionally peeps </a:t>
            </a:r>
            <a:r>
              <a:rPr lang="en-US" b="1" dirty="0">
                <a:solidFill>
                  <a:srgbClr val="FFFF00"/>
                </a:solidFill>
              </a:rPr>
              <a:t>in or </a:t>
            </a:r>
            <a:r>
              <a:rPr lang="en-US" dirty="0"/>
              <a:t>into an area where an occupant of the area reasonably can be expected to disrobe </a:t>
            </a:r>
            <a:r>
              <a:rPr lang="en-US" b="1" dirty="0">
                <a:solidFill>
                  <a:srgbClr val="FFFF00"/>
                </a:solidFill>
              </a:rPr>
              <a:t>or is actually expected to disrobe</a:t>
            </a:r>
            <a:r>
              <a:rPr lang="en-US" b="1" dirty="0">
                <a:solidFill>
                  <a:srgbClr val="FFFF66"/>
                </a:solidFill>
              </a:rPr>
              <a:t>, </a:t>
            </a:r>
            <a:r>
              <a:rPr lang="en-US" dirty="0"/>
              <a:t>including:</a:t>
            </a:r>
          </a:p>
          <a:p>
            <a:pPr marL="1828800" lvl="4" indent="0">
              <a:buNone/>
            </a:pPr>
            <a:r>
              <a:rPr lang="en-US" dirty="0"/>
              <a:t>(A) restrooms;</a:t>
            </a:r>
          </a:p>
          <a:p>
            <a:pPr marL="1828800" lvl="4" indent="0">
              <a:buNone/>
            </a:pPr>
            <a:r>
              <a:rPr lang="en-US" dirty="0"/>
              <a:t>(B) baths;</a:t>
            </a:r>
          </a:p>
          <a:p>
            <a:pPr marL="1828800" lvl="4" indent="0">
              <a:buNone/>
            </a:pPr>
            <a:r>
              <a:rPr lang="en-US" dirty="0"/>
              <a:t>(C) showers; and</a:t>
            </a:r>
          </a:p>
          <a:p>
            <a:pPr marL="1828800" lvl="4" indent="0">
              <a:buNone/>
            </a:pPr>
            <a:r>
              <a:rPr lang="en-US" dirty="0"/>
              <a:t>(D) dressings rooms;</a:t>
            </a:r>
          </a:p>
          <a:p>
            <a:pPr marL="1828800" lvl="4" indent="0">
              <a:buNone/>
            </a:pPr>
            <a:r>
              <a:rPr lang="en-US" dirty="0"/>
              <a:t>without the consent of the other person, commits voyeurism, a Class B misdemeanor.</a:t>
            </a:r>
          </a:p>
          <a:p>
            <a:pPr marL="1828800" lvl="4" indent="0">
              <a:buNone/>
            </a:pPr>
            <a:endParaRPr lang="en-US" sz="1600" dirty="0"/>
          </a:p>
          <a:p>
            <a:pPr marL="1828800" lvl="4" indent="0">
              <a:buNone/>
            </a:pPr>
            <a:r>
              <a:rPr lang="en-US" dirty="0"/>
              <a:t>	</a:t>
            </a:r>
            <a:endParaRPr lang="en-US" i="0" u="none" strike="noStrike" baseline="0" dirty="0"/>
          </a:p>
          <a:p>
            <a:pPr lvl="1"/>
            <a:endParaRPr lang="en-US" sz="2400" b="1" dirty="0">
              <a:solidFill>
                <a:srgbClr val="FFFF00"/>
              </a:solidFill>
            </a:endParaRPr>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5</a:t>
            </a:fld>
            <a:endParaRPr lang="en-US" dirty="0"/>
          </a:p>
        </p:txBody>
      </p:sp>
      <p:sp>
        <p:nvSpPr>
          <p:cNvPr id="8" name="TextBox 7">
            <a:extLst>
              <a:ext uri="{FF2B5EF4-FFF2-40B4-BE49-F238E27FC236}">
                <a16:creationId xmlns="" xmlns:a16="http://schemas.microsoft.com/office/drawing/2014/main" id="{91776630-FEA0-01FE-1CF4-1C3C8404A7A2}"/>
              </a:ext>
            </a:extLst>
          </p:cNvPr>
          <p:cNvSpPr txBox="1"/>
          <p:nvPr/>
        </p:nvSpPr>
        <p:spPr>
          <a:xfrm>
            <a:off x="1747520" y="7021207"/>
            <a:ext cx="1752600" cy="369332"/>
          </a:xfrm>
          <a:prstGeom prst="rect">
            <a:avLst/>
          </a:prstGeom>
          <a:noFill/>
        </p:spPr>
        <p:txBody>
          <a:bodyPr wrap="square" rtlCol="0">
            <a:spAutoFit/>
          </a:bodyPr>
          <a:lstStyle/>
          <a:p>
            <a:r>
              <a:rPr lang="en-US" sz="900">
                <a:hlinkClick r:id="rId3" tooltip="https://allthingscreated.blogspot.com/2011/04/my-peep-project.html"/>
              </a:rPr>
              <a:t>This Photo</a:t>
            </a:r>
            <a:r>
              <a:rPr lang="en-US" sz="900"/>
              <a:t> by Unknown Author is licensed under </a:t>
            </a:r>
            <a:r>
              <a:rPr lang="en-US" sz="900">
                <a:hlinkClick r:id="rId4" tooltip="https://creativecommons.org/licenses/by-nd/3.0/"/>
              </a:rPr>
              <a:t>CC BY-ND</a:t>
            </a:r>
            <a:endParaRPr lang="en-US" sz="900"/>
          </a:p>
        </p:txBody>
      </p:sp>
    </p:spTree>
    <p:extLst>
      <p:ext uri="{BB962C8B-B14F-4D97-AF65-F5344CB8AC3E}">
        <p14:creationId xmlns:p14="http://schemas.microsoft.com/office/powerpoint/2010/main" val="27826376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600" dirty="0">
                <a:solidFill>
                  <a:srgbClr val="FFFF00"/>
                </a:solidFill>
              </a:rPr>
              <a:t>Xylazine</a:t>
            </a:r>
            <a:br>
              <a:rPr lang="en-US" sz="3600" dirty="0">
                <a:solidFill>
                  <a:srgbClr val="FFFF00"/>
                </a:solidFill>
              </a:rPr>
            </a:br>
            <a:r>
              <a:rPr lang="en-US" sz="2800" dirty="0">
                <a:solidFill>
                  <a:schemeClr val="tx1"/>
                </a:solidFill>
              </a:rPr>
              <a:t>HEA 1203</a:t>
            </a:r>
            <a:endParaRPr lang="en-US" sz="3600" dirty="0">
              <a:solidFill>
                <a:schemeClr val="tx1"/>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609600" y="1752601"/>
            <a:ext cx="10972800" cy="5105399"/>
          </a:xfrm>
        </p:spPr>
        <p:txBody>
          <a:bodyPr>
            <a:normAutofit lnSpcReduction="10000"/>
          </a:bodyPr>
          <a:lstStyle/>
          <a:p>
            <a:r>
              <a:rPr lang="en-US" sz="2800" b="1" dirty="0">
                <a:solidFill>
                  <a:srgbClr val="FFFF00"/>
                </a:solidFill>
                <a:effectLst/>
              </a:rPr>
              <a:t>NEW CRIME - I.C. 35-48-4-18</a:t>
            </a:r>
          </a:p>
          <a:p>
            <a:pPr lvl="3"/>
            <a:endParaRPr lang="en-US" sz="1600" dirty="0"/>
          </a:p>
          <a:p>
            <a:pPr lvl="2"/>
            <a:r>
              <a:rPr lang="en-US" sz="2600" b="1" dirty="0"/>
              <a:t>Possession of Xylazine (Class A misdemeanor)</a:t>
            </a:r>
          </a:p>
          <a:p>
            <a:pPr lvl="3"/>
            <a:r>
              <a:rPr lang="en-US" sz="2600" dirty="0"/>
              <a:t>Level 6 Felony enhancement if an individual has a prior conviction under section.</a:t>
            </a:r>
          </a:p>
          <a:p>
            <a:pPr marL="2286000" lvl="5" indent="0">
              <a:buNone/>
            </a:pPr>
            <a:endParaRPr lang="en-US" sz="1600" dirty="0"/>
          </a:p>
          <a:p>
            <a:pPr lvl="2"/>
            <a:r>
              <a:rPr lang="en-US" sz="2600" b="1" i="0" u="none" strike="noStrike" baseline="0" dirty="0"/>
              <a:t>Manufacture; </a:t>
            </a:r>
            <a:r>
              <a:rPr lang="en-US" sz="2600" b="1" dirty="0"/>
              <a:t>D</a:t>
            </a:r>
            <a:r>
              <a:rPr lang="en-US" sz="2600" b="1" i="0" u="none" strike="noStrike" baseline="0" dirty="0"/>
              <a:t>elivery; Financing manufacture or delivery of </a:t>
            </a:r>
            <a:r>
              <a:rPr lang="en-US" sz="2600" b="1" dirty="0"/>
              <a:t>Xylazine</a:t>
            </a:r>
            <a:r>
              <a:rPr lang="en-US" sz="2600" b="1" i="0" u="none" strike="noStrike" baseline="0" dirty="0"/>
              <a:t>; or Possession with Intent to Commit these offenses (Level 5 Felony)</a:t>
            </a:r>
          </a:p>
          <a:p>
            <a:pPr lvl="3"/>
            <a:r>
              <a:rPr lang="en-US" sz="2600" dirty="0"/>
              <a:t>Level 4 Felony enhancement with prior conviction under this section</a:t>
            </a:r>
          </a:p>
          <a:p>
            <a:pPr marL="1828800" lvl="4" indent="0">
              <a:buNone/>
            </a:pPr>
            <a:r>
              <a:rPr lang="en-US" dirty="0"/>
              <a:t>	</a:t>
            </a:r>
            <a:endParaRPr lang="en-US" i="0" u="none" strike="noStrike" baseline="0" dirty="0"/>
          </a:p>
          <a:p>
            <a:pPr lvl="1"/>
            <a:endParaRPr lang="en-US" sz="2400" b="1" dirty="0">
              <a:solidFill>
                <a:srgbClr val="FFFF00"/>
              </a:solidFill>
            </a:endParaRPr>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6</a:t>
            </a:fld>
            <a:endParaRPr lang="en-US" dirty="0"/>
          </a:p>
        </p:txBody>
      </p:sp>
    </p:spTree>
    <p:extLst>
      <p:ext uri="{BB962C8B-B14F-4D97-AF65-F5344CB8AC3E}">
        <p14:creationId xmlns:p14="http://schemas.microsoft.com/office/powerpoint/2010/main" val="28941887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600" dirty="0">
                <a:solidFill>
                  <a:srgbClr val="FFFF00"/>
                </a:solidFill>
              </a:rPr>
              <a:t>Criminal Trespass</a:t>
            </a:r>
            <a:r>
              <a:rPr lang="en-US" sz="3600" dirty="0">
                <a:solidFill>
                  <a:schemeClr val="tx1"/>
                </a:solidFill>
              </a:rPr>
              <a:t/>
            </a:r>
            <a:br>
              <a:rPr lang="en-US" sz="3600" dirty="0">
                <a:solidFill>
                  <a:schemeClr val="tx1"/>
                </a:solidFill>
              </a:rPr>
            </a:br>
            <a:r>
              <a:rPr lang="en-US" sz="2800" dirty="0">
                <a:solidFill>
                  <a:schemeClr val="tx1"/>
                </a:solidFill>
              </a:rPr>
              <a:t>HEA 1338</a:t>
            </a:r>
            <a:endParaRPr lang="en-US" sz="3600" dirty="0">
              <a:solidFill>
                <a:schemeClr val="tx1"/>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609600" y="1662334"/>
            <a:ext cx="10972800" cy="5195666"/>
          </a:xfrm>
        </p:spPr>
        <p:txBody>
          <a:bodyPr>
            <a:normAutofit/>
          </a:bodyPr>
          <a:lstStyle/>
          <a:p>
            <a:pPr lvl="1"/>
            <a:r>
              <a:rPr lang="en-US" sz="2400" b="1" dirty="0"/>
              <a:t>I.C. 35-43-2-2</a:t>
            </a:r>
            <a:br>
              <a:rPr lang="en-US" sz="2400" b="1" dirty="0"/>
            </a:br>
            <a:endParaRPr lang="en-US" sz="2400" dirty="0"/>
          </a:p>
          <a:p>
            <a:pPr marL="0" indent="0">
              <a:buNone/>
            </a:pPr>
            <a:r>
              <a:rPr lang="en-US" sz="1800" b="1" dirty="0"/>
              <a:t>	</a:t>
            </a:r>
            <a:r>
              <a:rPr lang="en-US" sz="2000" b="1" dirty="0">
                <a:solidFill>
                  <a:srgbClr val="FFFF00"/>
                </a:solidFill>
              </a:rPr>
              <a:t>(12) knowingly or intentionally:</a:t>
            </a:r>
            <a:br>
              <a:rPr lang="en-US" sz="2000" b="1" dirty="0">
                <a:solidFill>
                  <a:srgbClr val="FFFF00"/>
                </a:solidFill>
              </a:rPr>
            </a:br>
            <a:endParaRPr lang="en-US" sz="2000" b="1" dirty="0">
              <a:solidFill>
                <a:srgbClr val="FFFF00"/>
              </a:solidFill>
            </a:endParaRPr>
          </a:p>
          <a:p>
            <a:pPr marL="0" indent="0">
              <a:buNone/>
            </a:pPr>
            <a:r>
              <a:rPr lang="en-US" sz="2000" b="1" dirty="0">
                <a:solidFill>
                  <a:srgbClr val="FFFF00"/>
                </a:solidFill>
              </a:rPr>
              <a:t>		(A) without permission or prior authorization, enters an area of </a:t>
            </a:r>
            <a:r>
              <a:rPr lang="en-US" sz="2000" b="1" dirty="0" smtClean="0">
                <a:solidFill>
                  <a:srgbClr val="FFFF00"/>
                </a:solidFill>
              </a:rPr>
              <a:t>property </a:t>
            </a:r>
            <a:r>
              <a:rPr lang="en-US" sz="2000" b="1" dirty="0">
                <a:solidFill>
                  <a:srgbClr val="FFFF00"/>
                </a:solidFill>
              </a:rPr>
              <a:t>that is </a:t>
            </a:r>
            <a:r>
              <a:rPr lang="en-US" sz="2000" b="1" u="sng" dirty="0">
                <a:solidFill>
                  <a:srgbClr val="FFFF00"/>
                </a:solidFill>
              </a:rPr>
              <a:t>locked</a:t>
            </a:r>
            <a:r>
              <a:rPr lang="en-US" sz="2000" b="1" dirty="0">
                <a:solidFill>
                  <a:srgbClr val="FFFF00"/>
                </a:solidFill>
              </a:rPr>
              <a:t>; or</a:t>
            </a:r>
            <a:br>
              <a:rPr lang="en-US" sz="2000" b="1" dirty="0">
                <a:solidFill>
                  <a:srgbClr val="FFFF00"/>
                </a:solidFill>
              </a:rPr>
            </a:br>
            <a:endParaRPr lang="en-US" sz="2000" b="1" dirty="0">
              <a:solidFill>
                <a:srgbClr val="FFFF00"/>
              </a:solidFill>
            </a:endParaRPr>
          </a:p>
          <a:p>
            <a:pPr marL="0" indent="0">
              <a:buNone/>
            </a:pPr>
            <a:r>
              <a:rPr lang="en-US" sz="2000" b="1" dirty="0">
                <a:solidFill>
                  <a:srgbClr val="FFFF00"/>
                </a:solidFill>
              </a:rPr>
              <a:t>		(B) refuses to leave an area of a property that is </a:t>
            </a:r>
            <a:r>
              <a:rPr lang="en-US" sz="2000" b="1" u="sng" dirty="0">
                <a:solidFill>
                  <a:srgbClr val="FFFF00"/>
                </a:solidFill>
              </a:rPr>
              <a:t>otherwise not</a:t>
            </a:r>
            <a:r>
              <a:rPr lang="en-US" sz="2000" b="1" dirty="0">
                <a:solidFill>
                  <a:srgbClr val="FFFF00"/>
                </a:solidFill>
              </a:rPr>
              <a:t> 			</a:t>
            </a:r>
            <a:r>
              <a:rPr lang="en-US" sz="2000" b="1" u="sng" dirty="0">
                <a:solidFill>
                  <a:srgbClr val="FFFF00"/>
                </a:solidFill>
              </a:rPr>
              <a:t>accessible to the public</a:t>
            </a:r>
            <a:r>
              <a:rPr lang="en-US" sz="2000" b="1" dirty="0">
                <a:solidFill>
                  <a:srgbClr val="FFFF00"/>
                </a:solidFill>
              </a:rPr>
              <a:t>, after being asked to leave the area of a </a:t>
            </a:r>
            <a:r>
              <a:rPr lang="en-US" sz="2000" b="1" dirty="0" smtClean="0">
                <a:solidFill>
                  <a:srgbClr val="FFFF00"/>
                </a:solidFill>
              </a:rPr>
              <a:t>property </a:t>
            </a:r>
            <a:r>
              <a:rPr lang="en-US" sz="2000" b="1" dirty="0">
                <a:solidFill>
                  <a:srgbClr val="FFFF00"/>
                </a:solidFill>
              </a:rPr>
              <a:t>by a law enforcement officer or an employee or agent of the </a:t>
            </a:r>
            <a:r>
              <a:rPr lang="en-US" sz="2000" b="1" dirty="0" smtClean="0">
                <a:solidFill>
                  <a:srgbClr val="FFFF00"/>
                </a:solidFill>
              </a:rPr>
              <a:t>owner </a:t>
            </a:r>
            <a:r>
              <a:rPr lang="en-US" sz="2000" b="1" dirty="0">
                <a:solidFill>
                  <a:srgbClr val="FFFF00"/>
                </a:solidFill>
              </a:rPr>
              <a:t>or operator of the property;</a:t>
            </a:r>
            <a:r>
              <a:rPr lang="en-US" sz="2000" b="1" dirty="0"/>
              <a:t/>
            </a:r>
            <a:br>
              <a:rPr lang="en-US" sz="2000" b="1" dirty="0"/>
            </a:br>
            <a:r>
              <a:rPr lang="en-US" sz="2000" dirty="0" smtClean="0"/>
              <a:t>commits </a:t>
            </a:r>
            <a:r>
              <a:rPr lang="en-US" sz="2000" dirty="0"/>
              <a:t>criminal trespass, a Class A misdemeanor.</a:t>
            </a:r>
            <a:endParaRPr lang="en-US" sz="2800" dirty="0"/>
          </a:p>
          <a:p>
            <a:pPr marL="1828800" lvl="4" indent="0">
              <a:buNone/>
            </a:pPr>
            <a:endParaRPr lang="en-US" sz="1600" dirty="0"/>
          </a:p>
          <a:p>
            <a:pPr marL="1828800" lvl="4" indent="0">
              <a:buNone/>
            </a:pPr>
            <a:r>
              <a:rPr lang="en-US" dirty="0"/>
              <a:t>	</a:t>
            </a:r>
            <a:endParaRPr lang="en-US" i="0" u="none" strike="noStrike" baseline="0" dirty="0"/>
          </a:p>
          <a:p>
            <a:pPr lvl="1"/>
            <a:endParaRPr lang="en-US" sz="2400" b="1" dirty="0">
              <a:solidFill>
                <a:srgbClr val="FFFF00"/>
              </a:solidFill>
            </a:endParaRPr>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7</a:t>
            </a:fld>
            <a:endParaRPr lang="en-US" dirty="0"/>
          </a:p>
        </p:txBody>
      </p:sp>
    </p:spTree>
    <p:extLst>
      <p:ext uri="{BB962C8B-B14F-4D97-AF65-F5344CB8AC3E}">
        <p14:creationId xmlns:p14="http://schemas.microsoft.com/office/powerpoint/2010/main" val="352550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200" dirty="0">
                <a:solidFill>
                  <a:srgbClr val="FFFF00"/>
                </a:solidFill>
              </a:rPr>
              <a:t>Dangerous Possession </a:t>
            </a:r>
            <a:br>
              <a:rPr lang="en-US" sz="3200" dirty="0">
                <a:solidFill>
                  <a:srgbClr val="FFFF00"/>
                </a:solidFill>
              </a:rPr>
            </a:br>
            <a:r>
              <a:rPr lang="en-US" sz="3200" dirty="0">
                <a:solidFill>
                  <a:srgbClr val="FFFF00"/>
                </a:solidFill>
              </a:rPr>
              <a:t>of a Firearm by Juvenile</a:t>
            </a:r>
            <a:br>
              <a:rPr lang="en-US" sz="3200" dirty="0">
                <a:solidFill>
                  <a:srgbClr val="FFFF00"/>
                </a:solidFill>
              </a:rPr>
            </a:br>
            <a:r>
              <a:rPr lang="en-US" sz="2800" dirty="0">
                <a:solidFill>
                  <a:schemeClr val="tx1"/>
                </a:solidFill>
              </a:rPr>
              <a:t>HEA 1240</a:t>
            </a:r>
            <a:endParaRPr lang="en-US" sz="3600" dirty="0">
              <a:solidFill>
                <a:schemeClr val="tx1"/>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609600" y="2286001"/>
            <a:ext cx="10972800" cy="4571999"/>
          </a:xfrm>
        </p:spPr>
        <p:txBody>
          <a:bodyPr/>
          <a:lstStyle/>
          <a:p>
            <a:r>
              <a:rPr lang="en-US" b="1" dirty="0">
                <a:solidFill>
                  <a:srgbClr val="FFFF00"/>
                </a:solidFill>
              </a:rPr>
              <a:t>I.C. 31-30-2-5 - Unlawful carrying of a handgun by a Juvenile </a:t>
            </a:r>
            <a:r>
              <a:rPr lang="en-US" sz="1800" b="1" dirty="0"/>
              <a:t/>
            </a:r>
            <a:br>
              <a:rPr lang="en-US" sz="1800" b="1" dirty="0"/>
            </a:br>
            <a:endParaRPr lang="en-US" sz="1800" b="1" dirty="0"/>
          </a:p>
          <a:p>
            <a:pPr lvl="1"/>
            <a:r>
              <a:rPr lang="en-US" sz="3200" b="1" dirty="0">
                <a:solidFill>
                  <a:srgbClr val="FFFF00"/>
                </a:solidFill>
              </a:rPr>
              <a:t>Now a Waivable Offense = </a:t>
            </a:r>
            <a:r>
              <a:rPr lang="en-US" sz="3200" b="1" dirty="0"/>
              <a:t>no longer an automatic file to adult court.</a:t>
            </a:r>
          </a:p>
          <a:p>
            <a:pPr marL="914400" lvl="2" indent="0">
              <a:buNone/>
            </a:pPr>
            <a:endParaRPr lang="en-US" b="1" dirty="0"/>
          </a:p>
          <a:p>
            <a:pPr lvl="1"/>
            <a:r>
              <a:rPr lang="en-US" sz="3200" b="1" dirty="0"/>
              <a:t>Remand to juvenile detention. </a:t>
            </a:r>
            <a:endParaRPr lang="en-US" b="1" dirty="0">
              <a:solidFill>
                <a:srgbClr val="FFFF00"/>
              </a:solidFill>
            </a:endParaRPr>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8</a:t>
            </a:fld>
            <a:endParaRPr lang="en-US" dirty="0"/>
          </a:p>
        </p:txBody>
      </p:sp>
    </p:spTree>
    <p:extLst>
      <p:ext uri="{BB962C8B-B14F-4D97-AF65-F5344CB8AC3E}">
        <p14:creationId xmlns:p14="http://schemas.microsoft.com/office/powerpoint/2010/main" val="16781516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81B96-1DB6-B1E5-0A3A-00909E50B5B2}"/>
              </a:ext>
            </a:extLst>
          </p:cNvPr>
          <p:cNvSpPr>
            <a:spLocks noGrp="1"/>
          </p:cNvSpPr>
          <p:nvPr>
            <p:ph type="title"/>
          </p:nvPr>
        </p:nvSpPr>
        <p:spPr/>
        <p:txBody>
          <a:bodyPr/>
          <a:lstStyle/>
          <a:p>
            <a:r>
              <a:rPr lang="en-US" sz="3600" dirty="0">
                <a:solidFill>
                  <a:srgbClr val="FFFF00"/>
                </a:solidFill>
              </a:rPr>
              <a:t>Abusive Head Trauma</a:t>
            </a:r>
            <a:br>
              <a:rPr lang="en-US" sz="3600" dirty="0">
                <a:solidFill>
                  <a:srgbClr val="FFFF00"/>
                </a:solidFill>
              </a:rPr>
            </a:br>
            <a:r>
              <a:rPr kumimoji="0" lang="en-US" sz="2800" b="0" i="0" u="none" strike="noStrike" kern="0" cap="none" spc="0" normalizeH="0" baseline="0" noProof="0" dirty="0">
                <a:ln>
                  <a:noFill/>
                </a:ln>
                <a:solidFill>
                  <a:srgbClr val="FFFFFF"/>
                </a:solidFill>
                <a:effectLst>
                  <a:outerShdw blurRad="38100" dist="38100" dir="2700000" algn="tl">
                    <a:srgbClr val="000000"/>
                  </a:outerShdw>
                </a:effectLst>
                <a:uLnTx/>
                <a:uFillTx/>
                <a:latin typeface="Bookman Old Style"/>
                <a:ea typeface="+mj-ea"/>
                <a:cs typeface="+mj-cs"/>
              </a:rPr>
              <a:t>HEA 1240</a:t>
            </a:r>
            <a:endParaRPr lang="en-US" sz="3600" dirty="0">
              <a:solidFill>
                <a:srgbClr val="FFFF00"/>
              </a:solidFill>
            </a:endParaRPr>
          </a:p>
        </p:txBody>
      </p:sp>
      <p:sp>
        <p:nvSpPr>
          <p:cNvPr id="3" name="Content Placeholder 2">
            <a:extLst>
              <a:ext uri="{FF2B5EF4-FFF2-40B4-BE49-F238E27FC236}">
                <a16:creationId xmlns="" xmlns:a16="http://schemas.microsoft.com/office/drawing/2014/main" id="{0AF99EE6-92DB-ED81-B27C-C39423C2842C}"/>
              </a:ext>
            </a:extLst>
          </p:cNvPr>
          <p:cNvSpPr>
            <a:spLocks noGrp="1"/>
          </p:cNvSpPr>
          <p:nvPr>
            <p:ph idx="1"/>
          </p:nvPr>
        </p:nvSpPr>
        <p:spPr>
          <a:xfrm>
            <a:off x="1752600" y="2057401"/>
            <a:ext cx="8610600" cy="4800599"/>
          </a:xfrm>
        </p:spPr>
        <p:txBody>
          <a:bodyPr/>
          <a:lstStyle/>
          <a:p>
            <a:pPr marL="0" indent="0">
              <a:buNone/>
            </a:pPr>
            <a:r>
              <a:rPr lang="en-US" i="0" u="none" strike="noStrike" baseline="0" dirty="0"/>
              <a:t>IC 35-31.5-2-1.7 – Definition</a:t>
            </a:r>
          </a:p>
          <a:p>
            <a:pPr marL="0" indent="0">
              <a:buNone/>
            </a:pPr>
            <a:r>
              <a:rPr lang="en-US" dirty="0"/>
              <a:t/>
            </a:r>
            <a:br>
              <a:rPr lang="en-US" dirty="0"/>
            </a:br>
            <a:r>
              <a:rPr lang="en-US" dirty="0"/>
              <a:t>    </a:t>
            </a:r>
            <a:r>
              <a:rPr lang="en-US" b="1" dirty="0">
                <a:solidFill>
                  <a:srgbClr val="FFFF00"/>
                </a:solidFill>
              </a:rPr>
              <a:t>“</a:t>
            </a:r>
            <a:r>
              <a:rPr lang="en-US" b="1" i="0" u="none" strike="noStrike" baseline="0" dirty="0">
                <a:solidFill>
                  <a:srgbClr val="FFFF00"/>
                </a:solidFill>
              </a:rPr>
              <a:t>Abusive head trauma”  </a:t>
            </a:r>
            <a:r>
              <a:rPr lang="en-US" i="0" u="none" strike="noStrike" baseline="0" dirty="0"/>
              <a:t>means an inflicted injury to the head and its contents of an infant or a </a:t>
            </a:r>
            <a:r>
              <a:rPr lang="en-US" b="1" i="0" u="none" strike="noStrike" baseline="0" dirty="0">
                <a:solidFill>
                  <a:srgbClr val="FFFF00"/>
                </a:solidFill>
              </a:rPr>
              <a:t>child less than six (6) years of age</a:t>
            </a:r>
            <a:r>
              <a:rPr lang="en-US" i="0" u="none" strike="noStrike" baseline="0" dirty="0"/>
              <a:t>, including an injury </a:t>
            </a:r>
            <a:r>
              <a:rPr lang="en-US" b="1" i="0" u="none" strike="noStrike" baseline="0" dirty="0">
                <a:solidFill>
                  <a:srgbClr val="FFFF00"/>
                </a:solidFill>
              </a:rPr>
              <a:t>caused by shaking or blunt impact</a:t>
            </a:r>
            <a:r>
              <a:rPr lang="en-US" i="0" u="none" strike="noStrike" baseline="0" dirty="0"/>
              <a:t>, that may result in specified injuries outlined in the code.</a:t>
            </a:r>
          </a:p>
          <a:p>
            <a:pPr marL="0" indent="0">
              <a:buNone/>
            </a:pPr>
            <a:r>
              <a:rPr lang="en-US" sz="1600" b="1" dirty="0">
                <a:latin typeface="TimesNewRomanPSMT,Bold"/>
              </a:rPr>
              <a:t>	</a:t>
            </a:r>
            <a:r>
              <a:rPr lang="en-US" sz="1800" b="1" dirty="0">
                <a:latin typeface="TimesNewRomanPSMT,Bold"/>
              </a:rPr>
              <a:t>	</a:t>
            </a:r>
          </a:p>
          <a:p>
            <a:pPr lvl="1"/>
            <a:endParaRPr lang="en-US" sz="2400" b="1" dirty="0">
              <a:solidFill>
                <a:srgbClr val="FFFF00"/>
              </a:solidFill>
            </a:endParaRPr>
          </a:p>
        </p:txBody>
      </p:sp>
      <p:sp>
        <p:nvSpPr>
          <p:cNvPr id="4" name="Slide Number Placeholder 3">
            <a:extLst>
              <a:ext uri="{FF2B5EF4-FFF2-40B4-BE49-F238E27FC236}">
                <a16:creationId xmlns="" xmlns:a16="http://schemas.microsoft.com/office/drawing/2014/main" id="{7F011E24-8B36-EB62-BF0C-0A1AD58727B6}"/>
              </a:ext>
            </a:extLst>
          </p:cNvPr>
          <p:cNvSpPr>
            <a:spLocks noGrp="1"/>
          </p:cNvSpPr>
          <p:nvPr>
            <p:ph type="sldNum" sz="quarter" idx="12"/>
          </p:nvPr>
        </p:nvSpPr>
        <p:spPr/>
        <p:txBody>
          <a:bodyPr/>
          <a:lstStyle/>
          <a:p>
            <a:fld id="{968D858A-51D5-48B6-8774-ADD7F1ABDEB9}" type="slidenum">
              <a:rPr lang="en-US" smtClean="0"/>
              <a:pPr/>
              <a:t>9</a:t>
            </a:fld>
            <a:endParaRPr lang="en-US" dirty="0"/>
          </a:p>
        </p:txBody>
      </p:sp>
    </p:spTree>
    <p:extLst>
      <p:ext uri="{BB962C8B-B14F-4D97-AF65-F5344CB8AC3E}">
        <p14:creationId xmlns:p14="http://schemas.microsoft.com/office/powerpoint/2010/main" val="2167064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2199bfba-a409-4f13-b0c4-18b45933d88d}" enabled="0" method="" siteId="{2199bfba-a409-4f13-b0c4-18b45933d88d}" removed="1"/>
</clbl:labelList>
</file>

<file path=docProps/app.xml><?xml version="1.0" encoding="utf-8"?>
<Properties xmlns="http://schemas.openxmlformats.org/officeDocument/2006/extended-properties" xmlns:vt="http://schemas.openxmlformats.org/officeDocument/2006/docPropsVTypes">
  <Template>Ion</Template>
  <TotalTime>65666</TotalTime>
  <Words>3002</Words>
  <Application>Microsoft Office PowerPoint</Application>
  <PresentationFormat>Widescreen</PresentationFormat>
  <Paragraphs>460</Paragraphs>
  <Slides>31</Slides>
  <Notes>31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31</vt:i4>
      </vt:variant>
    </vt:vector>
  </HeadingPairs>
  <TitlesOfParts>
    <vt:vector size="42" baseType="lpstr">
      <vt:lpstr>Arial</vt:lpstr>
      <vt:lpstr>Bookman Old Style</vt:lpstr>
      <vt:lpstr>Calibri</vt:lpstr>
      <vt:lpstr>Cambria</vt:lpstr>
      <vt:lpstr>Century Gothic</vt:lpstr>
      <vt:lpstr>Tahoma</vt:lpstr>
      <vt:lpstr>Times New Roman</vt:lpstr>
      <vt:lpstr>TimesNewRomanPSMT</vt:lpstr>
      <vt:lpstr>TimesNewRomanPSMT,Bold</vt:lpstr>
      <vt:lpstr>Wingdings 3</vt:lpstr>
      <vt:lpstr>Ion</vt:lpstr>
      <vt:lpstr>2024 Legislative Update</vt:lpstr>
      <vt:lpstr>General Information</vt:lpstr>
      <vt:lpstr>Computer Generated Image HEA 1047</vt:lpstr>
      <vt:lpstr>Distribution of an Intimate Image HEA 1047</vt:lpstr>
      <vt:lpstr>Voyeurism HEA 1047</vt:lpstr>
      <vt:lpstr>Xylazine HEA 1203</vt:lpstr>
      <vt:lpstr>Criminal Trespass HEA 1338</vt:lpstr>
      <vt:lpstr>Dangerous Possession  of a Firearm by Juvenile HEA 1240</vt:lpstr>
      <vt:lpstr>Abusive Head Trauma HEA 1240</vt:lpstr>
      <vt:lpstr>Battery HEA 1240</vt:lpstr>
      <vt:lpstr>Organized Theft HEA 1240</vt:lpstr>
      <vt:lpstr>Fraud HEA 1240</vt:lpstr>
      <vt:lpstr>Trafficking of Harmful Substances  into Jail, Prison or Juvenile Facility HEA 1422</vt:lpstr>
      <vt:lpstr>Damage to Penal Facility SEA 23</vt:lpstr>
      <vt:lpstr>Crimes &amp; Election Workers SEA 170</vt:lpstr>
      <vt:lpstr>Crimes &amp; Election Workers SEA 170</vt:lpstr>
      <vt:lpstr>Regulation of Drones Near Correctional Facilities SEA 182 </vt:lpstr>
      <vt:lpstr>Regulation of Drones Near Correctional Facilities SEA 182</vt:lpstr>
      <vt:lpstr>Statewide 911 System SEA 232</vt:lpstr>
      <vt:lpstr>Traffic Law</vt:lpstr>
      <vt:lpstr>Distracted Driving HEA 1162</vt:lpstr>
      <vt:lpstr>Exchange of Insurance Information After an Accident SEA 225</vt:lpstr>
      <vt:lpstr>Salvage Vehicles SEA 65</vt:lpstr>
      <vt:lpstr>Miscellaneous</vt:lpstr>
      <vt:lpstr>Green Alert HEA 1021</vt:lpstr>
      <vt:lpstr>Green Alert HEA 1021</vt:lpstr>
      <vt:lpstr>Carrying a Firearm in  Indiana Government Center HEA 1084</vt:lpstr>
      <vt:lpstr>Meeting Decorum  HEA 1338</vt:lpstr>
      <vt:lpstr>Meeting Decorum  HEA 1338</vt:lpstr>
      <vt:lpstr>Meeting Decorum  HEA 1338</vt:lpstr>
      <vt:lpstr>Bail &amp; Release Review Commission SEA 70</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Other Presentation Material</dc:title>
  <dc:creator>Brad Hoffeditz</dc:creator>
  <cp:lastModifiedBy>Microsoft account</cp:lastModifiedBy>
  <cp:revision>1107</cp:revision>
  <cp:lastPrinted>2024-06-11T13:55:28Z</cp:lastPrinted>
  <dcterms:created xsi:type="dcterms:W3CDTF">2009-01-26T21:23:16Z</dcterms:created>
  <dcterms:modified xsi:type="dcterms:W3CDTF">2024-08-26T15:42:30Z</dcterms:modified>
</cp:coreProperties>
</file>